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62">
          <p15:clr>
            <a:srgbClr val="A4A3A4"/>
          </p15:clr>
        </p15:guide>
        <p15:guide id="2" pos="2880">
          <p15:clr>
            <a:srgbClr val="A4A3A4"/>
          </p15:clr>
        </p15:guide>
        <p15:guide id="3" pos="408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62" orient="horz"/>
        <p:guide pos="2880"/>
        <p:guide pos="408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pport.livebooks.com/hc/en-us/articles/207892666--Legacy-URL-Information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log.ez2learn.com/2010/01/27/introduction-to-wsgi/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bbe8d9c90_3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bbe8d9c90_3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7bbe8d9c90_14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7bbe8d9c90_14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7bbe8d9c90_14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7bbe8d9c90_14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7bbe8d9c90_14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7bbe8d9c90_14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7bbe8d9c90_14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7bbe8d9c90_14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7bbe8d9c90_14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7bbe8d9c90_14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bbe8d9c90_14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bbe8d9c90_14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7bbe8d9c90_14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7bbe8d9c90_14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7bbe8d9c90_14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7bbe8d9c90_14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7bbe8d9c90_14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7bbe8d9c90_14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7bbe8d9c90_14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7bbe8d9c90_14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bbe8d9c90_3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bbe8d9c90_3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7bbe8d9c90_14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7bbe8d9c90_14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7bbe8d9c90_14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7bbe8d9c90_14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7bbe8d9c90_14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7bbe8d9c90_14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PyDAL: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all tables mapped to one data structure Rows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ORM: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	Different table different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	</a:t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7bbe8d9c90_14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7bbe8d9c90_14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7bbe8d9c90_11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7bbe8d9c90_1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7bbe8d9c90_11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7bbe8d9c90_11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7bac9336e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7bac9336e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7bac9336e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7bac9336e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7bac9336e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7bac9336e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7bb2824e3c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7bb2824e3c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bbe8d9c90_3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bbe8d9c90_3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bbe8d9c90_3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bbe8d9c90_3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bbe8d9c90_3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bbe8d9c90_3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bbe8d9c90_3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bbe8d9c90_3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bbe8d9c90_3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bbe8d9c90_3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bbe8d9c90_3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bbe8d9c90_3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bbe8d9c90_3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bbe8d9c90_3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bac9336eb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bac9336eb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bbe8d9c90_14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bbe8d9c90_14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bbe8d9c90_3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bbe8d9c90_3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bac9336e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bac9336e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bac9336e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bac9336e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https://support.livebooks.com/hc/en-us/articles/207892666--Legacy-URL-Information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parameter-based system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 for most use cases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pattern-based system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for more complex cases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bac9336e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bac9336e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sz="1400">
                <a:solidFill>
                  <a:schemeClr val="dk1"/>
                </a:solidFill>
              </a:rPr>
              <a:t>"default.py" is the controller that you need to edit, the one that is called by default when no controller is specified in the URL</a:t>
            </a:r>
            <a:endParaRPr sz="1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bac9336e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bac9336e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bac9336e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bac9336e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bac9336eb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bac9336eb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bac9336eb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bac9336eb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http://blog.ez2learn.com/2010/01/27/introduction-to-wsgi/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 sz="1200">
                <a:solidFill>
                  <a:srgbClr val="666666"/>
                </a:solidFill>
                <a:highlight>
                  <a:srgbClr val="EFEFEF"/>
                </a:highlight>
                <a:latin typeface="Georgia"/>
                <a:ea typeface="Georgia"/>
                <a:cs typeface="Georgia"/>
                <a:sym typeface="Georgia"/>
              </a:rPr>
              <a:t>reuse</a:t>
            </a:r>
            <a:endParaRPr sz="1200">
              <a:solidFill>
                <a:srgbClr val="666666"/>
              </a:solidFill>
              <a:highlight>
                <a:srgbClr val="EFEFE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Georgia"/>
              <a:buChar char="●"/>
            </a:pPr>
            <a:r>
              <a:rPr lang="zh-TW" sz="1200">
                <a:solidFill>
                  <a:srgbClr val="666666"/>
                </a:solidFill>
                <a:highlight>
                  <a:srgbClr val="EFEFEF"/>
                </a:highlight>
                <a:latin typeface="Georgia"/>
                <a:ea typeface="Georgia"/>
                <a:cs typeface="Georgia"/>
                <a:sym typeface="Georgia"/>
              </a:rPr>
              <a:t>flexible</a:t>
            </a:r>
            <a:endParaRPr sz="1200">
              <a:solidFill>
                <a:srgbClr val="666666"/>
              </a:solidFill>
              <a:highlight>
                <a:srgbClr val="EFEFE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Georgia"/>
              <a:buChar char="●"/>
            </a:pPr>
            <a:r>
              <a:t/>
            </a:r>
            <a:endParaRPr sz="1200">
              <a:solidFill>
                <a:srgbClr val="666666"/>
              </a:solidFill>
              <a:highlight>
                <a:srgbClr val="EFEFE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bac9336eb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bac9336eb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bac9336eb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bac9336eb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be8d9c90_1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bbe8d9c90_1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bottom: interpreter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server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the libraries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the applications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consists for its own MVC design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bac9336eb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bac9336eb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bac9336eb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bac9336eb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bac9336eb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bac9336eb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bac9336eb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bac9336eb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bac9336eb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7bac9336e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bac9336eb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7bac9336eb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bbe8d9c90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bbe8d9c90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bbe8d9c90_9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bbe8d9c90_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bbe8d9c90_9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bbe8d9c90_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bbe8d9c90_9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bbe8d9c90_9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bbe8d9c90_11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bbe8d9c90_11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Server handles multi-threading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"main" is the main WSGI application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performs all common tasks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The dashed arrows represent communication with the database engine(s)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raw SQL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using the web2py Database Abstraction Layer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The dispatcher maps the requested URL to a function call in the controller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bbe8d9c90_9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bbe8d9c90_9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7bbe8d9c90_9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7bbe8d9c90_9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7bbe8d9c90_9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7bbe8d9c90_9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7bbe8d9c90_9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7bbe8d9c90_9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7bbe8d9c90_9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7bbe8d9c90_9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bbe8d9c90_9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bbe8d9c90_9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7bbe8d9c90_9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7bbe8d9c90_9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bbe8d9c90_9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bbe8d9c90_9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bac9336eb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7bac9336eb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7bac9336e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7bac9336e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language translator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Strings that are marked with T are identified by web2py as needing language translation and they will be translated when the code (in the model, controller, or view) is executed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bbe8d9c90_3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bbe8d9c90_3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7bac9336eb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7bac9336eb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bbe8d9c90_1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7bbe8d9c90_1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7bbe8d9c90_1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7bbe8d9c90_1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bbe8d9c90_2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bbe8d9c90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7bbe8d9c90_9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7bbe8d9c90_9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bbe8d9c90_9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bbe8d9c90_9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bbe8d9c90_9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7bbe8d9c90_9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bbe8d9c90_9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bbe8d9c90_9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7bbe8d9c90_1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7bbe8d9c90_1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7bbe8d9c90_2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7bbe8d9c90_2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bac9336e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bac9336e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bb2824e3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bb2824e3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bb2824e3c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7bb2824e3c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7bb2824e3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7bb2824e3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7bb2824e3c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7bb2824e3c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bb2824e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bb2824e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7bb2824e3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7bb2824e3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7bbc6d939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7bbc6d939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7bbc6d939e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7bbc6d939e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7bbe8d9c90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7bbe8d9c90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7bbe8d9c9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7bbe8d9c9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bbe8d9c90_3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bbe8d9c90_3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bbe8d9c90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bbe8d9c90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7bbe8d9c90_6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7bbe8d9c90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bbe8d9c90_2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bbe8d9c90_2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7bbe8d9c90_1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7bbe8d9c90_1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bbe8d9c90_1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bbe8d9c90_1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bbe8d9c90_1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bbe8d9c90_1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7bbe8d9c90_1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7bbe8d9c90_1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7bbe8d9c90_1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7bbe8d9c90_1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7bbe8d9c90_1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7bbe8d9c90_1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7bbe8d9c90_1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7bbe8d9c90_1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bbe8d9c90_3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bbe8d9c90_3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7bbe8d9c90_1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7bbe8d9c90_1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7bbe8d9c90_1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7bbe8d9c90_1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7bbe8d9c90_2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7bbe8d9c90_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bbe8d9c90_14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7bbe8d9c90_14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7bbe8d9c90_14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7bbe8d9c90_14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7bbe8d9c90_14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7bbe8d9c90_14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bbe8d9c90_14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bbe8d9c90_14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7bbe8d9c90_14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7bbe8d9c90_14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7bbe8d9c90_14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7bbe8d9c90_14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bbe8d9c90_14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bbe8d9c90_14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bbe8d9c90_3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bbe8d9c90_3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7bbe8d9c90_14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7bbe8d9c90_14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7bbe8d9c90_14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7bbe8d9c90_14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7bbe8d9c90_14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7bbe8d9c90_14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7bbe8d9c90_14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7bbe8d9c90_14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7bbe8d9c90_14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7bbe8d9c90_14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7bbe8d9c90_14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7bbe8d9c90_14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 cursor to not load lots of return results immediately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each cursor represent that holding a row in a 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can operate simultaneously (holding a cursor in a row, others can still read, update or delete other rows in same table)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should deal with concurrency issues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7bbe8d9c90_14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7bbe8d9c90_14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7bbe8d9c90_14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7bbe8d9c90_14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7bbe8d9c90_14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7bbe8d9c90_14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7bbe8d9c90_14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7bbe8d9c90_14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26.png"/><Relationship Id="rId4" Type="http://schemas.openxmlformats.org/officeDocument/2006/relationships/image" Target="../media/image12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25.png"/><Relationship Id="rId4" Type="http://schemas.openxmlformats.org/officeDocument/2006/relationships/image" Target="../media/image13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41.png"/><Relationship Id="rId4" Type="http://schemas.openxmlformats.org/officeDocument/2006/relationships/image" Target="../media/image13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30.png"/><Relationship Id="rId4" Type="http://schemas.openxmlformats.org/officeDocument/2006/relationships/image" Target="../media/image136.png"/><Relationship Id="rId5" Type="http://schemas.openxmlformats.org/officeDocument/2006/relationships/image" Target="../media/image15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46.png"/><Relationship Id="rId4" Type="http://schemas.openxmlformats.org/officeDocument/2006/relationships/image" Target="../media/image13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34.png"/><Relationship Id="rId4" Type="http://schemas.openxmlformats.org/officeDocument/2006/relationships/image" Target="../media/image13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0.png"/><Relationship Id="rId4" Type="http://schemas.openxmlformats.org/officeDocument/2006/relationships/image" Target="../media/image8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43.png"/><Relationship Id="rId4" Type="http://schemas.openxmlformats.org/officeDocument/2006/relationships/image" Target="../media/image83.png"/><Relationship Id="rId11" Type="http://schemas.openxmlformats.org/officeDocument/2006/relationships/image" Target="../media/image175.png"/><Relationship Id="rId10" Type="http://schemas.openxmlformats.org/officeDocument/2006/relationships/image" Target="../media/image166.png"/><Relationship Id="rId12" Type="http://schemas.openxmlformats.org/officeDocument/2006/relationships/image" Target="../media/image170.png"/><Relationship Id="rId9" Type="http://schemas.openxmlformats.org/officeDocument/2006/relationships/image" Target="../media/image149.png"/><Relationship Id="rId5" Type="http://schemas.openxmlformats.org/officeDocument/2006/relationships/image" Target="../media/image159.png"/><Relationship Id="rId6" Type="http://schemas.openxmlformats.org/officeDocument/2006/relationships/image" Target="../media/image147.png"/><Relationship Id="rId7" Type="http://schemas.openxmlformats.org/officeDocument/2006/relationships/image" Target="../media/image158.png"/><Relationship Id="rId8" Type="http://schemas.openxmlformats.org/officeDocument/2006/relationships/image" Target="../media/image14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0.png"/><Relationship Id="rId4" Type="http://schemas.openxmlformats.org/officeDocument/2006/relationships/image" Target="../media/image17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56.png"/><Relationship Id="rId4" Type="http://schemas.openxmlformats.org/officeDocument/2006/relationships/image" Target="../media/image148.png"/><Relationship Id="rId5" Type="http://schemas.openxmlformats.org/officeDocument/2006/relationships/image" Target="../media/image151.png"/><Relationship Id="rId6" Type="http://schemas.openxmlformats.org/officeDocument/2006/relationships/image" Target="../media/image167.png"/><Relationship Id="rId7" Type="http://schemas.openxmlformats.org/officeDocument/2006/relationships/image" Target="../media/image182.png"/><Relationship Id="rId8" Type="http://schemas.openxmlformats.org/officeDocument/2006/relationships/image" Target="../media/image15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7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81.png"/><Relationship Id="rId4" Type="http://schemas.openxmlformats.org/officeDocument/2006/relationships/image" Target="../media/image171.png"/><Relationship Id="rId5" Type="http://schemas.openxmlformats.org/officeDocument/2006/relationships/image" Target="../media/image18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86.png"/><Relationship Id="rId4" Type="http://schemas.openxmlformats.org/officeDocument/2006/relationships/image" Target="../media/image15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61.gif"/><Relationship Id="rId4" Type="http://schemas.openxmlformats.org/officeDocument/2006/relationships/image" Target="../media/image172.png"/><Relationship Id="rId5" Type="http://schemas.openxmlformats.org/officeDocument/2006/relationships/image" Target="../media/image176.png"/><Relationship Id="rId6" Type="http://schemas.openxmlformats.org/officeDocument/2006/relationships/image" Target="../media/image165.gif"/><Relationship Id="rId7" Type="http://schemas.openxmlformats.org/officeDocument/2006/relationships/image" Target="../media/image160.png"/><Relationship Id="rId8" Type="http://schemas.openxmlformats.org/officeDocument/2006/relationships/image" Target="../media/image16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7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7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8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image" Target="../media/image7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7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Relationship Id="rId6" Type="http://schemas.openxmlformats.org/officeDocument/2006/relationships/image" Target="../media/image42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2.png"/><Relationship Id="rId4" Type="http://schemas.openxmlformats.org/officeDocument/2006/relationships/image" Target="../media/image5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4.png"/><Relationship Id="rId4" Type="http://schemas.openxmlformats.org/officeDocument/2006/relationships/image" Target="../media/image7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3.png"/><Relationship Id="rId4" Type="http://schemas.openxmlformats.org/officeDocument/2006/relationships/image" Target="../media/image7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2.png"/><Relationship Id="rId4" Type="http://schemas.openxmlformats.org/officeDocument/2006/relationships/image" Target="../media/image9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8.png"/><Relationship Id="rId7" Type="http://schemas.openxmlformats.org/officeDocument/2006/relationships/image" Target="../media/image6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9.png"/><Relationship Id="rId4" Type="http://schemas.openxmlformats.org/officeDocument/2006/relationships/image" Target="../media/image74.png"/><Relationship Id="rId5" Type="http://schemas.openxmlformats.org/officeDocument/2006/relationships/image" Target="../media/image7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6.png"/><Relationship Id="rId4" Type="http://schemas.openxmlformats.org/officeDocument/2006/relationships/image" Target="../media/image10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0.png"/><Relationship Id="rId4" Type="http://schemas.openxmlformats.org/officeDocument/2006/relationships/image" Target="../media/image8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3.png"/><Relationship Id="rId4" Type="http://schemas.openxmlformats.org/officeDocument/2006/relationships/image" Target="../media/image85.png"/><Relationship Id="rId5" Type="http://schemas.openxmlformats.org/officeDocument/2006/relationships/image" Target="../media/image112.png"/><Relationship Id="rId6" Type="http://schemas.openxmlformats.org/officeDocument/2006/relationships/image" Target="../media/image98.png"/><Relationship Id="rId7" Type="http://schemas.openxmlformats.org/officeDocument/2006/relationships/image" Target="../media/image9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4.png"/><Relationship Id="rId4" Type="http://schemas.openxmlformats.org/officeDocument/2006/relationships/image" Target="../media/image87.png"/><Relationship Id="rId5" Type="http://schemas.openxmlformats.org/officeDocument/2006/relationships/image" Target="../media/image110.png"/><Relationship Id="rId6" Type="http://schemas.openxmlformats.org/officeDocument/2006/relationships/image" Target="../media/image9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2.png"/><Relationship Id="rId4" Type="http://schemas.openxmlformats.org/officeDocument/2006/relationships/image" Target="../media/image111.png"/><Relationship Id="rId5" Type="http://schemas.openxmlformats.org/officeDocument/2006/relationships/image" Target="../media/image1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18.png"/><Relationship Id="rId4" Type="http://schemas.openxmlformats.org/officeDocument/2006/relationships/image" Target="../media/image132.png"/><Relationship Id="rId5" Type="http://schemas.openxmlformats.org/officeDocument/2006/relationships/image" Target="../media/image119.png"/><Relationship Id="rId6" Type="http://schemas.openxmlformats.org/officeDocument/2006/relationships/image" Target="../media/image10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1.png"/><Relationship Id="rId4" Type="http://schemas.openxmlformats.org/officeDocument/2006/relationships/image" Target="../media/image117.png"/><Relationship Id="rId5" Type="http://schemas.openxmlformats.org/officeDocument/2006/relationships/image" Target="../media/image163.png"/><Relationship Id="rId6" Type="http://schemas.openxmlformats.org/officeDocument/2006/relationships/image" Target="../media/image103.png"/><Relationship Id="rId7" Type="http://schemas.openxmlformats.org/officeDocument/2006/relationships/image" Target="../media/image114.png"/><Relationship Id="rId8" Type="http://schemas.openxmlformats.org/officeDocument/2006/relationships/image" Target="../media/image10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5.png"/><Relationship Id="rId4" Type="http://schemas.openxmlformats.org/officeDocument/2006/relationships/image" Target="../media/image140.png"/><Relationship Id="rId5" Type="http://schemas.openxmlformats.org/officeDocument/2006/relationships/image" Target="../media/image108.png"/><Relationship Id="rId6" Type="http://schemas.openxmlformats.org/officeDocument/2006/relationships/image" Target="../media/image107.png"/><Relationship Id="rId7" Type="http://schemas.openxmlformats.org/officeDocument/2006/relationships/image" Target="../media/image12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4.png"/><Relationship Id="rId4" Type="http://schemas.openxmlformats.org/officeDocument/2006/relationships/image" Target="../media/image145.png"/><Relationship Id="rId5" Type="http://schemas.openxmlformats.org/officeDocument/2006/relationships/image" Target="../media/image128.png"/><Relationship Id="rId6" Type="http://schemas.openxmlformats.org/officeDocument/2006/relationships/image" Target="../media/image109.png"/><Relationship Id="rId7" Type="http://schemas.openxmlformats.org/officeDocument/2006/relationships/image" Target="../media/image10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23.png"/><Relationship Id="rId4" Type="http://schemas.openxmlformats.org/officeDocument/2006/relationships/image" Target="../media/image142.png"/><Relationship Id="rId5" Type="http://schemas.openxmlformats.org/officeDocument/2006/relationships/image" Target="../media/image15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8.png"/><Relationship Id="rId4" Type="http://schemas.openxmlformats.org/officeDocument/2006/relationships/image" Target="../media/image122.png"/><Relationship Id="rId5" Type="http://schemas.openxmlformats.org/officeDocument/2006/relationships/image" Target="../media/image115.png"/><Relationship Id="rId6" Type="http://schemas.openxmlformats.org/officeDocument/2006/relationships/image" Target="../media/image113.png"/><Relationship Id="rId7" Type="http://schemas.openxmlformats.org/officeDocument/2006/relationships/image" Target="../media/image18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6.png"/><Relationship Id="rId4" Type="http://schemas.openxmlformats.org/officeDocument/2006/relationships/image" Target="../media/image138.png"/><Relationship Id="rId5" Type="http://schemas.openxmlformats.org/officeDocument/2006/relationships/image" Target="../media/image150.png"/><Relationship Id="rId6" Type="http://schemas.openxmlformats.org/officeDocument/2006/relationships/image" Target="../media/image154.png"/><Relationship Id="rId7" Type="http://schemas.openxmlformats.org/officeDocument/2006/relationships/image" Target="../media/image127.png"/><Relationship Id="rId8" Type="http://schemas.openxmlformats.org/officeDocument/2006/relationships/image" Target="../media/image16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29.png"/><Relationship Id="rId4" Type="http://schemas.openxmlformats.org/officeDocument/2006/relationships/image" Target="../media/image168.png"/><Relationship Id="rId5" Type="http://schemas.openxmlformats.org/officeDocument/2006/relationships/image" Target="../media/image13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64.png"/><Relationship Id="rId4" Type="http://schemas.openxmlformats.org/officeDocument/2006/relationships/image" Target="../media/image129.png"/><Relationship Id="rId5" Type="http://schemas.openxmlformats.org/officeDocument/2006/relationships/image" Target="../media/image16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7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SED Final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web2py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Team2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Adapter class diagram -- refactored </a:t>
            </a:r>
            <a:endParaRPr/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13" y="1017713"/>
            <a:ext cx="8562975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Database Abstraction Layer (DAL)</a:t>
            </a:r>
            <a:endParaRPr/>
          </a:p>
        </p:txBody>
      </p:sp>
      <p:sp>
        <p:nvSpPr>
          <p:cNvPr id="1171" name="Google Shape;1171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72" name="Google Shape;1172;p112"/>
          <p:cNvSpPr txBox="1"/>
          <p:nvPr/>
        </p:nvSpPr>
        <p:spPr>
          <a:xfrm>
            <a:off x="3291525" y="1073825"/>
            <a:ext cx="1280400" cy="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3" name="Google Shape;117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25" y="1446325"/>
            <a:ext cx="3826750" cy="29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175" y="2366975"/>
            <a:ext cx="5034975" cy="1551445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12"/>
          <p:cNvSpPr txBox="1"/>
          <p:nvPr/>
        </p:nvSpPr>
        <p:spPr>
          <a:xfrm>
            <a:off x="4043400" y="1440500"/>
            <a:ext cx="5100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M</a:t>
            </a:r>
            <a:r>
              <a:rPr lang="zh-TW" sz="1600">
                <a:solidFill>
                  <a:schemeClr val="dk1"/>
                </a:solidFill>
              </a:rPr>
              <a:t>aps Python objects into database objects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Target</a:t>
            </a:r>
            <a:endParaRPr/>
          </a:p>
        </p:txBody>
      </p:sp>
      <p:sp>
        <p:nvSpPr>
          <p:cNvPr id="1181" name="Google Shape;1181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82" name="Google Shape;118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500" y="1661138"/>
            <a:ext cx="2074075" cy="25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625" y="1904376"/>
            <a:ext cx="5447525" cy="20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</a:t>
            </a:r>
            <a:r>
              <a:rPr lang="zh-TW"/>
              <a:t>nitialization</a:t>
            </a:r>
            <a:endParaRPr/>
          </a:p>
        </p:txBody>
      </p:sp>
      <p:sp>
        <p:nvSpPr>
          <p:cNvPr id="1189" name="Google Shape;1189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90" name="Google Shape;119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2231875"/>
            <a:ext cx="70580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250" y="1764025"/>
            <a:ext cx="6485525" cy="3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Adapter</a:t>
            </a:r>
            <a:endParaRPr/>
          </a:p>
        </p:txBody>
      </p:sp>
      <p:sp>
        <p:nvSpPr>
          <p:cNvPr id="1197" name="Google Shape;1197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98" name="Google Shape;119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431107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200" y="1170125"/>
            <a:ext cx="3490042" cy="17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6825" y="3327475"/>
            <a:ext cx="4311075" cy="1729343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Adaptee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08" name="Google Shape;120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354" y="1189800"/>
            <a:ext cx="4229100" cy="36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50" y="1189800"/>
            <a:ext cx="241507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Adapter Pattern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15" name="Google Shape;1215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16" name="Google Shape;121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26" y="1815713"/>
            <a:ext cx="4017850" cy="2192421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117"/>
          <p:cNvSpPr txBox="1"/>
          <p:nvPr/>
        </p:nvSpPr>
        <p:spPr>
          <a:xfrm>
            <a:off x="1572000" y="1219913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Object Adapter</a:t>
            </a:r>
            <a:endParaRPr/>
          </a:p>
        </p:txBody>
      </p:sp>
      <p:pic>
        <p:nvPicPr>
          <p:cNvPr id="1218" name="Google Shape;1218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4075" y="629437"/>
            <a:ext cx="1224425" cy="38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Table, Row, Field</a:t>
            </a:r>
            <a:endParaRPr/>
          </a:p>
        </p:txBody>
      </p:sp>
      <p:sp>
        <p:nvSpPr>
          <p:cNvPr id="1224" name="Google Shape;1224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PyDAL</a:t>
            </a:r>
            <a:r>
              <a:rPr lang="zh-TW"/>
              <a:t> has classes like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Field</a:t>
            </a:r>
            <a:endParaRPr/>
          </a:p>
        </p:txBody>
      </p:sp>
      <p:sp>
        <p:nvSpPr>
          <p:cNvPr id="1225" name="Google Shape;1225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26" name="Google Shape;122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100" y="3167226"/>
            <a:ext cx="7178375" cy="18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18"/>
          <p:cNvSpPr/>
          <p:nvPr/>
        </p:nvSpPr>
        <p:spPr>
          <a:xfrm>
            <a:off x="934350" y="3630950"/>
            <a:ext cx="7275300" cy="239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18"/>
          <p:cNvSpPr/>
          <p:nvPr/>
        </p:nvSpPr>
        <p:spPr>
          <a:xfrm>
            <a:off x="912000" y="4310100"/>
            <a:ext cx="7320000" cy="239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9" name="Google Shape;1229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6612" y="1196375"/>
            <a:ext cx="5225137" cy="13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18"/>
          <p:cNvSpPr/>
          <p:nvPr/>
        </p:nvSpPr>
        <p:spPr>
          <a:xfrm>
            <a:off x="3607050" y="1315625"/>
            <a:ext cx="4894800" cy="125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18"/>
          <p:cNvSpPr/>
          <p:nvPr/>
        </p:nvSpPr>
        <p:spPr>
          <a:xfrm>
            <a:off x="3372000" y="1895675"/>
            <a:ext cx="5364900" cy="393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18"/>
          <p:cNvSpPr/>
          <p:nvPr/>
        </p:nvSpPr>
        <p:spPr>
          <a:xfrm>
            <a:off x="5108225" y="1490375"/>
            <a:ext cx="1793100" cy="1204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18"/>
          <p:cNvSpPr/>
          <p:nvPr/>
        </p:nvSpPr>
        <p:spPr>
          <a:xfrm>
            <a:off x="3802800" y="3554000"/>
            <a:ext cx="1538400" cy="3936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Define Table</a:t>
            </a:r>
            <a:endParaRPr/>
          </a:p>
        </p:txBody>
      </p:sp>
      <p:sp>
        <p:nvSpPr>
          <p:cNvPr id="1239" name="Google Shape;1239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User can specify on demand table creation </a:t>
            </a:r>
            <a:endParaRPr/>
          </a:p>
        </p:txBody>
      </p:sp>
      <p:sp>
        <p:nvSpPr>
          <p:cNvPr id="1240" name="Google Shape;1240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41" name="Google Shape;124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225" y="315442"/>
            <a:ext cx="5616776" cy="305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250" y="0"/>
            <a:ext cx="6835826" cy="3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100" y="630900"/>
            <a:ext cx="4920721" cy="13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2350" y="1870749"/>
            <a:ext cx="6116226" cy="3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4850" y="2410550"/>
            <a:ext cx="2958950" cy="16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1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15525" y="2176539"/>
            <a:ext cx="4745284" cy="2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1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400" y="1714488"/>
            <a:ext cx="8398350" cy="3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119"/>
          <p:cNvSpPr/>
          <p:nvPr/>
        </p:nvSpPr>
        <p:spPr>
          <a:xfrm>
            <a:off x="6457750" y="1670588"/>
            <a:ext cx="24210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19"/>
          <p:cNvSpPr/>
          <p:nvPr/>
        </p:nvSpPr>
        <p:spPr>
          <a:xfrm>
            <a:off x="3200100" y="621249"/>
            <a:ext cx="1709400" cy="21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19"/>
          <p:cNvSpPr/>
          <p:nvPr/>
        </p:nvSpPr>
        <p:spPr>
          <a:xfrm>
            <a:off x="3214850" y="1532300"/>
            <a:ext cx="2958900" cy="42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119"/>
          <p:cNvSpPr/>
          <p:nvPr/>
        </p:nvSpPr>
        <p:spPr>
          <a:xfrm>
            <a:off x="3512225" y="2988350"/>
            <a:ext cx="2692200" cy="71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2" name="Google Shape;1252;p1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64052" y="4023750"/>
            <a:ext cx="5296750" cy="1045617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19"/>
          <p:cNvSpPr/>
          <p:nvPr/>
        </p:nvSpPr>
        <p:spPr>
          <a:xfrm>
            <a:off x="3790475" y="909075"/>
            <a:ext cx="4374600" cy="211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19"/>
          <p:cNvSpPr/>
          <p:nvPr/>
        </p:nvSpPr>
        <p:spPr>
          <a:xfrm>
            <a:off x="3306350" y="4514450"/>
            <a:ext cx="4712400" cy="393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19"/>
          <p:cNvSpPr/>
          <p:nvPr/>
        </p:nvSpPr>
        <p:spPr>
          <a:xfrm>
            <a:off x="3207813" y="2205500"/>
            <a:ext cx="4760700" cy="23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6" name="Google Shape;1256;p1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3128" y="1448637"/>
            <a:ext cx="3255141" cy="36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19"/>
          <p:cNvSpPr/>
          <p:nvPr/>
        </p:nvSpPr>
        <p:spPr>
          <a:xfrm>
            <a:off x="884050" y="1761499"/>
            <a:ext cx="2133300" cy="21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19"/>
          <p:cNvSpPr txBox="1"/>
          <p:nvPr/>
        </p:nvSpPr>
        <p:spPr>
          <a:xfrm>
            <a:off x="211875" y="1406925"/>
            <a:ext cx="1410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LAZY_TABLE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59" name="Google Shape;1259;p119"/>
          <p:cNvSpPr/>
          <p:nvPr/>
        </p:nvSpPr>
        <p:spPr>
          <a:xfrm>
            <a:off x="802675" y="2836249"/>
            <a:ext cx="2580000" cy="234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19"/>
          <p:cNvSpPr txBox="1"/>
          <p:nvPr/>
        </p:nvSpPr>
        <p:spPr>
          <a:xfrm>
            <a:off x="1299450" y="3041800"/>
            <a:ext cx="2421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FF"/>
                </a:solidFill>
              </a:rPr>
              <a:t>Actually create table in DB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261" name="Google Shape;1261;p1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1056711"/>
            <a:ext cx="9144000" cy="3022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Get records</a:t>
            </a:r>
            <a:endParaRPr/>
          </a:p>
        </p:txBody>
      </p:sp>
      <p:sp>
        <p:nvSpPr>
          <p:cNvPr id="1267" name="Google Shape;1267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</a:t>
            </a:r>
            <a:r>
              <a:rPr lang="zh-TW"/>
              <a:t>arser returns Rows which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includes lots of Row instances</a:t>
            </a:r>
            <a:endParaRPr/>
          </a:p>
        </p:txBody>
      </p:sp>
      <p:sp>
        <p:nvSpPr>
          <p:cNvPr id="1268" name="Google Shape;1268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69" name="Google Shape;126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50" y="3041388"/>
            <a:ext cx="7178375" cy="18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120"/>
          <p:cNvSpPr/>
          <p:nvPr/>
        </p:nvSpPr>
        <p:spPr>
          <a:xfrm>
            <a:off x="251300" y="4182675"/>
            <a:ext cx="2943300" cy="27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1" name="Google Shape;1271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6400" y="445025"/>
            <a:ext cx="6664748" cy="2287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120"/>
          <p:cNvSpPr/>
          <p:nvPr/>
        </p:nvSpPr>
        <p:spPr>
          <a:xfrm>
            <a:off x="2611900" y="2112050"/>
            <a:ext cx="59394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Iterate records</a:t>
            </a:r>
            <a:endParaRPr/>
          </a:p>
        </p:txBody>
      </p:sp>
      <p:sp>
        <p:nvSpPr>
          <p:cNvPr id="1278" name="Google Shape;1278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Support Rows and IterRows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Rows holds all the rows parsed by parser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IterRows holds only cursor (Connection) to get record one by one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IterRows will not be overwhelmed by the result from DB and can print out continuously</a:t>
            </a:r>
            <a:endParaRPr/>
          </a:p>
        </p:txBody>
      </p:sp>
      <p:sp>
        <p:nvSpPr>
          <p:cNvPr id="1279" name="Google Shape;1279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80" name="Google Shape;128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525" y="3277225"/>
            <a:ext cx="3042676" cy="12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0" y="1316788"/>
            <a:ext cx="2059525" cy="3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1925" y="74500"/>
            <a:ext cx="282278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9798" y="344327"/>
            <a:ext cx="3548999" cy="1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9800" y="2258425"/>
            <a:ext cx="4411350" cy="24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1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525" y="1648125"/>
            <a:ext cx="3822175" cy="16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121"/>
          <p:cNvSpPr/>
          <p:nvPr/>
        </p:nvSpPr>
        <p:spPr>
          <a:xfrm>
            <a:off x="938750" y="2258425"/>
            <a:ext cx="2307000" cy="23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21"/>
          <p:cNvSpPr/>
          <p:nvPr/>
        </p:nvSpPr>
        <p:spPr>
          <a:xfrm>
            <a:off x="4796175" y="2425571"/>
            <a:ext cx="2307000" cy="15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21"/>
          <p:cNvSpPr/>
          <p:nvPr/>
        </p:nvSpPr>
        <p:spPr>
          <a:xfrm>
            <a:off x="5096775" y="919675"/>
            <a:ext cx="2209500" cy="23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21"/>
          <p:cNvSpPr/>
          <p:nvPr/>
        </p:nvSpPr>
        <p:spPr>
          <a:xfrm>
            <a:off x="560575" y="3331250"/>
            <a:ext cx="2307000" cy="23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21"/>
          <p:cNvSpPr/>
          <p:nvPr/>
        </p:nvSpPr>
        <p:spPr>
          <a:xfrm>
            <a:off x="4572000" y="363225"/>
            <a:ext cx="1545900" cy="23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Rocket server</a:t>
            </a:r>
            <a:endParaRPr/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Rocket is a lightweight open source server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Included in web2py as the default web server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98" name="Google Shape;129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77850"/>
            <a:ext cx="7074499" cy="487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22"/>
          <p:cNvSpPr txBox="1"/>
          <p:nvPr/>
        </p:nvSpPr>
        <p:spPr>
          <a:xfrm>
            <a:off x="741000" y="1452350"/>
            <a:ext cx="131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BasicRows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300" name="Google Shape;1300;p122"/>
          <p:cNvSpPr txBox="1"/>
          <p:nvPr/>
        </p:nvSpPr>
        <p:spPr>
          <a:xfrm>
            <a:off x="226500" y="2938550"/>
            <a:ext cx="190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Rows / IterRows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08" name="Google Shape;130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74300"/>
            <a:ext cx="6142999" cy="34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23"/>
          <p:cNvSpPr/>
          <p:nvPr/>
        </p:nvSpPr>
        <p:spPr>
          <a:xfrm>
            <a:off x="311700" y="2541729"/>
            <a:ext cx="3286500" cy="90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23"/>
          <p:cNvSpPr/>
          <p:nvPr/>
        </p:nvSpPr>
        <p:spPr>
          <a:xfrm>
            <a:off x="311700" y="3538875"/>
            <a:ext cx="2089500" cy="900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1" name="Google Shape;1311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6451" y="1763600"/>
            <a:ext cx="4431751" cy="2981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2" name="Google Shape;1312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180" y="0"/>
            <a:ext cx="741244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PyDAL vs ORM</a:t>
            </a:r>
            <a:endParaRPr/>
          </a:p>
        </p:txBody>
      </p:sp>
      <p:sp>
        <p:nvSpPr>
          <p:cNvPr id="1318" name="Google Shape;1318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20" name="Google Shape;132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437" y="1357563"/>
            <a:ext cx="5225137" cy="13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9788" y="3400988"/>
            <a:ext cx="1903225" cy="13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124"/>
          <p:cNvSpPr txBox="1"/>
          <p:nvPr/>
        </p:nvSpPr>
        <p:spPr>
          <a:xfrm>
            <a:off x="4504625" y="3592525"/>
            <a:ext cx="3026700" cy="78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Parse return string to </a:t>
            </a:r>
            <a:r>
              <a:rPr b="1" lang="zh-TW" sz="1800"/>
              <a:t>Row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Aggregate all rows to </a:t>
            </a:r>
            <a:r>
              <a:rPr b="1" lang="zh-TW" sz="1800"/>
              <a:t>Rows</a:t>
            </a:r>
            <a:endParaRPr b="1" sz="18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PyDAL conclusion</a:t>
            </a:r>
            <a:endParaRPr/>
          </a:p>
        </p:txBody>
      </p:sp>
      <p:sp>
        <p:nvSpPr>
          <p:cNvPr id="1328" name="Google Shape;1328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U</a:t>
            </a:r>
            <a:r>
              <a:rPr lang="zh-TW">
                <a:solidFill>
                  <a:srgbClr val="000000"/>
                </a:solidFill>
              </a:rPr>
              <a:t>se adapter to connect DAL with database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Use dependency injection to inject different adapters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Has connection pool to hold intialized connections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Lazy table mechanism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Different iteration implementation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Not ORM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29" name="Google Shape;1329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 (web2py)</a:t>
            </a:r>
            <a:endParaRPr/>
          </a:p>
        </p:txBody>
      </p:sp>
      <p:sp>
        <p:nvSpPr>
          <p:cNvPr id="1335" name="Google Shape;1335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Model 2 architecture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Most of design are </a:t>
            </a:r>
            <a:r>
              <a:rPr b="1" lang="zh-TW">
                <a:solidFill>
                  <a:srgbClr val="000000"/>
                </a:solidFill>
              </a:rPr>
              <a:t>initial design</a:t>
            </a:r>
            <a:r>
              <a:rPr lang="zh-TW">
                <a:solidFill>
                  <a:srgbClr val="000000"/>
                </a:solidFill>
              </a:rPr>
              <a:t>,w</a:t>
            </a:r>
            <a:r>
              <a:rPr lang="zh-TW">
                <a:solidFill>
                  <a:srgbClr val="000000"/>
                </a:solidFill>
              </a:rPr>
              <a:t>eb2py is hard to maintain. </a:t>
            </a:r>
            <a:r>
              <a:rPr lang="zh-TW">
                <a:solidFill>
                  <a:srgbClr val="000000"/>
                </a:solidFill>
              </a:rPr>
              <a:t>Breaking down the system into definable elements is difficult because it is not loosely coupled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Provides some interesting mechanisms with Python</a:t>
            </a:r>
            <a:br>
              <a:rPr lang="zh-TW">
                <a:solidFill>
                  <a:srgbClr val="000000"/>
                </a:solidFill>
              </a:rPr>
            </a:br>
            <a:r>
              <a:rPr lang="zh-TW">
                <a:solidFill>
                  <a:srgbClr val="000000"/>
                </a:solidFill>
              </a:rPr>
              <a:t>e.g. </a:t>
            </a:r>
            <a:r>
              <a:rPr lang="zh-TW">
                <a:solidFill>
                  <a:srgbClr val="000000"/>
                </a:solidFill>
              </a:rPr>
              <a:t>dynamically typed</a:t>
            </a:r>
            <a:r>
              <a:rPr lang="zh-TW">
                <a:solidFill>
                  <a:srgbClr val="000000"/>
                </a:solidFill>
              </a:rPr>
              <a:t>, function decorators, </a:t>
            </a:r>
            <a:r>
              <a:rPr lang="zh-TW">
                <a:solidFill>
                  <a:srgbClr val="000000"/>
                </a:solidFill>
              </a:rPr>
              <a:t>Storage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36" name="Google Shape;1336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 (SED)</a:t>
            </a:r>
            <a:endParaRPr/>
          </a:p>
        </p:txBody>
      </p:sp>
      <p:sp>
        <p:nvSpPr>
          <p:cNvPr id="1342" name="Google Shape;1342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Python及Java的</a:t>
            </a:r>
            <a:r>
              <a:rPr lang="zh-TW">
                <a:solidFill>
                  <a:srgbClr val="000000"/>
                </a:solidFill>
              </a:rPr>
              <a:t>特性差異使得design pattern不全然相同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Code design 的重要性，讓程式有更好的維護性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團隊合作，共同完成程式碼的實作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Web framework 的流程與設計有更多的了解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Design process for change 的觀念可以套在各種情況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對人生有不一樣的領悟與啟發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43" name="Google Shape;1343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900" y="0"/>
            <a:ext cx="4831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0" y="0"/>
            <a:ext cx="4831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p1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Thank you</a:t>
            </a:r>
            <a:endParaRPr/>
          </a:p>
        </p:txBody>
      </p:sp>
      <p:sp>
        <p:nvSpPr>
          <p:cNvPr id="1351" name="Google Shape;1351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52" name="Google Shape;1352;p128"/>
          <p:cNvSpPr/>
          <p:nvPr/>
        </p:nvSpPr>
        <p:spPr>
          <a:xfrm>
            <a:off x="1033575" y="462075"/>
            <a:ext cx="7003899" cy="8418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Arial"/>
              </a:rPr>
              <a:t>Merry Christmas !!!</a:t>
            </a:r>
          </a:p>
        </p:txBody>
      </p:sp>
      <p:pic>
        <p:nvPicPr>
          <p:cNvPr id="1353" name="Google Shape;1353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200" y="1386175"/>
            <a:ext cx="2414050" cy="33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725" y="1904775"/>
            <a:ext cx="3005026" cy="26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4529" y="247475"/>
            <a:ext cx="2007776" cy="19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22640">
            <a:off x="5768454" y="4018547"/>
            <a:ext cx="1053193" cy="100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85877">
            <a:off x="7789561" y="4087312"/>
            <a:ext cx="908827" cy="8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1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52113" y="962025"/>
            <a:ext cx="705802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Appendix</a:t>
            </a:r>
            <a:endParaRPr/>
          </a:p>
        </p:txBody>
      </p:sp>
      <p:sp>
        <p:nvSpPr>
          <p:cNvPr id="1364" name="Google Shape;1364;p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5" name="Google Shape;136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00" y="1087650"/>
            <a:ext cx="8980227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Appendix</a:t>
            </a:r>
            <a:endParaRPr/>
          </a:p>
        </p:txBody>
      </p:sp>
      <p:pic>
        <p:nvPicPr>
          <p:cNvPr id="1372" name="Google Shape;137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750" y="1091825"/>
            <a:ext cx="7369850" cy="39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Design of Rocket: c</a:t>
            </a:r>
            <a:r>
              <a:rPr lang="zh-TW"/>
              <a:t>lass diagram</a:t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 b="0" l="880" r="-880" t="0"/>
          <a:stretch/>
        </p:blipFill>
        <p:spPr>
          <a:xfrm>
            <a:off x="80775" y="1629848"/>
            <a:ext cx="9144000" cy="266475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Rocket: responsibility of each class</a:t>
            </a:r>
            <a:endParaRPr/>
          </a:p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Listener: listens on an interface and accepts incoming connections.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Worker (subclass of Thread): Reads request headers &amp; contents from socket.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WSGIWorker (subclass of Worker): It implements run_app() and is responsible of executing the WSGI application.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ThreadPool: pool of worker threads.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Monitor: It monitors connections; manages the size of ThreadPool.</a:t>
            </a:r>
            <a:br>
              <a:rPr lang="zh-TW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Rocket: two queues</a:t>
            </a:r>
            <a:endParaRPr/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Active queue: </a:t>
            </a:r>
            <a:br>
              <a:rPr lang="zh-TW">
                <a:solidFill>
                  <a:srgbClr val="000000"/>
                </a:solidFill>
              </a:rPr>
            </a:br>
            <a:r>
              <a:rPr lang="zh-TW">
                <a:solidFill>
                  <a:srgbClr val="000000"/>
                </a:solidFill>
              </a:rPr>
              <a:t>Active connections are put into this queue by Listeners, and retrieved from this queue by Workers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Monitor queue:</a:t>
            </a:r>
            <a:br>
              <a:rPr lang="zh-TW">
                <a:solidFill>
                  <a:srgbClr val="000000"/>
                </a:solidFill>
              </a:rPr>
            </a:br>
            <a:r>
              <a:rPr lang="zh-TW">
                <a:solidFill>
                  <a:srgbClr val="000000"/>
                </a:solidFill>
              </a:rPr>
              <a:t>Stalled or timeout connections are put into this queue, and are monitored by the monitor class.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Sequence diagram: start-up</a:t>
            </a:r>
            <a:endParaRPr/>
          </a:p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31735" l="0" r="69719" t="6267"/>
          <a:stretch/>
        </p:blipFill>
        <p:spPr>
          <a:xfrm>
            <a:off x="2085767" y="1017725"/>
            <a:ext cx="3604757" cy="41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311700" y="445025"/>
            <a:ext cx="880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Sequence diagram: listening for incoming connections</a:t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 rotWithShape="1">
          <a:blip r:embed="rId3">
            <a:alphaModFix/>
          </a:blip>
          <a:srcRect b="56691" l="940" r="71875" t="6584"/>
          <a:stretch/>
        </p:blipFill>
        <p:spPr>
          <a:xfrm>
            <a:off x="2719650" y="1627050"/>
            <a:ext cx="3033173" cy="2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Sequence diagram: process connection</a:t>
            </a:r>
            <a:endParaRPr/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463" y="1450288"/>
            <a:ext cx="4333875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Sequence diagram: monitor connection status </a:t>
            </a:r>
            <a:endParaRPr/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 rotWithShape="1">
          <a:blip r:embed="rId3">
            <a:alphaModFix/>
          </a:blip>
          <a:srcRect b="36758" l="0" r="45432" t="6593"/>
          <a:stretch/>
        </p:blipFill>
        <p:spPr>
          <a:xfrm>
            <a:off x="1952675" y="1403863"/>
            <a:ext cx="4989701" cy="2913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WSGI (Web Server Gateway Interface)</a:t>
            </a:r>
            <a:endParaRPr/>
          </a:p>
        </p:txBody>
      </p:sp>
      <p:sp>
        <p:nvSpPr>
          <p:cNvPr id="238" name="Google Shape;238;p31"/>
          <p:cNvSpPr txBox="1"/>
          <p:nvPr>
            <p:ph idx="1" type="body"/>
          </p:nvPr>
        </p:nvSpPr>
        <p:spPr>
          <a:xfrm>
            <a:off x="311700" y="1152475"/>
            <a:ext cx="4115400" cy="34164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A simple </a:t>
            </a:r>
            <a:r>
              <a:rPr b="1" lang="zh-TW">
                <a:solidFill>
                  <a:schemeClr val="dk1"/>
                </a:solidFill>
              </a:rPr>
              <a:t>calling convention</a:t>
            </a:r>
            <a:r>
              <a:rPr lang="zh-TW">
                <a:solidFill>
                  <a:schemeClr val="dk1"/>
                </a:solidFill>
              </a:rPr>
              <a:t> for web servers to forward requests to web applications or frameworks written in the Python programming language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>
                <a:solidFill>
                  <a:srgbClr val="FFFFFF"/>
                </a:solidFill>
              </a:rPr>
              <a:t>Between the server and the application, there may be one or more WSGI middleware components, which implement both sides of the API, typically in Python code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118" y="1017725"/>
            <a:ext cx="4202235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zh-TW">
                <a:solidFill>
                  <a:srgbClr val="000000"/>
                </a:solidFill>
              </a:rPr>
              <a:t>Briefly introduce web2py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Request to Controller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Server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Rewrite and parsing incoming URLs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WSGI hooks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Cookies &amp; Session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Run Application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Services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Views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Cron &amp; Scheduler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PyDAL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Sequence diagram: running the WSGI application</a:t>
            </a:r>
            <a:endParaRPr/>
          </a:p>
        </p:txBody>
      </p:sp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802" y="1017725"/>
            <a:ext cx="5312389" cy="41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/>
          <p:nvPr/>
        </p:nvSpPr>
        <p:spPr>
          <a:xfrm>
            <a:off x="109175" y="1105475"/>
            <a:ext cx="4107900" cy="57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3"/>
          <p:cNvSpPr/>
          <p:nvPr/>
        </p:nvSpPr>
        <p:spPr>
          <a:xfrm>
            <a:off x="171750" y="44130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/>
              <a:t>Server manages HTTP requests</a:t>
            </a:r>
            <a:endParaRPr/>
          </a:p>
        </p:txBody>
      </p:sp>
      <p:sp>
        <p:nvSpPr>
          <p:cNvPr id="255" name="Google Shape;255;p33"/>
          <p:cNvSpPr/>
          <p:nvPr/>
        </p:nvSpPr>
        <p:spPr>
          <a:xfrm>
            <a:off x="755700" y="1996000"/>
            <a:ext cx="2790000" cy="1187400"/>
          </a:xfrm>
          <a:prstGeom prst="diamond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Request for a static file?</a:t>
            </a:r>
            <a:endParaRPr sz="1800"/>
          </a:p>
        </p:txBody>
      </p:sp>
      <p:sp>
        <p:nvSpPr>
          <p:cNvPr id="256" name="Google Shape;256;p33"/>
          <p:cNvSpPr/>
          <p:nvPr/>
        </p:nvSpPr>
        <p:spPr>
          <a:xfrm>
            <a:off x="171750" y="3628050"/>
            <a:ext cx="3957900" cy="78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/>
              <a:t>Read and return (stream) the requested file</a:t>
            </a:r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171750" y="118055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Parse the HTTP request header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8" name="Google Shape;258;p33"/>
          <p:cNvSpPr/>
          <p:nvPr/>
        </p:nvSpPr>
        <p:spPr>
          <a:xfrm>
            <a:off x="4677775" y="236790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Expose wsgi hooks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9" name="Google Shape;259;p33"/>
          <p:cNvSpPr/>
          <p:nvPr/>
        </p:nvSpPr>
        <p:spPr>
          <a:xfrm>
            <a:off x="4677775" y="3110475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Parse and load cookies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0" name="Google Shape;260;p33"/>
          <p:cNvSpPr/>
          <p:nvPr/>
        </p:nvSpPr>
        <p:spPr>
          <a:xfrm>
            <a:off x="4677775" y="3913325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Load session or create a new one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1" name="Google Shape;261;p33"/>
          <p:cNvSpPr/>
          <p:nvPr/>
        </p:nvSpPr>
        <p:spPr>
          <a:xfrm>
            <a:off x="4677775" y="460955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Run application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62" name="Google Shape;262;p33"/>
          <p:cNvCxnSpPr>
            <a:stCxn id="254" idx="2"/>
            <a:endCxn id="257" idx="0"/>
          </p:cNvCxnSpPr>
          <p:nvPr/>
        </p:nvCxnSpPr>
        <p:spPr>
          <a:xfrm>
            <a:off x="2150700" y="876600"/>
            <a:ext cx="0" cy="3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33"/>
          <p:cNvCxnSpPr>
            <a:stCxn id="257" idx="2"/>
            <a:endCxn id="255" idx="0"/>
          </p:cNvCxnSpPr>
          <p:nvPr/>
        </p:nvCxnSpPr>
        <p:spPr>
          <a:xfrm>
            <a:off x="2150700" y="1615850"/>
            <a:ext cx="0" cy="3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3"/>
          <p:cNvCxnSpPr>
            <a:stCxn id="255" idx="2"/>
            <a:endCxn id="256" idx="0"/>
          </p:cNvCxnSpPr>
          <p:nvPr/>
        </p:nvCxnSpPr>
        <p:spPr>
          <a:xfrm>
            <a:off x="2150700" y="3183400"/>
            <a:ext cx="0" cy="4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33"/>
          <p:cNvCxnSpPr>
            <a:stCxn id="255" idx="3"/>
            <a:endCxn id="258" idx="1"/>
          </p:cNvCxnSpPr>
          <p:nvPr/>
        </p:nvCxnSpPr>
        <p:spPr>
          <a:xfrm flipH="1" rot="10800000">
            <a:off x="3545700" y="2585500"/>
            <a:ext cx="1132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33"/>
          <p:cNvCxnSpPr>
            <a:endCxn id="259" idx="0"/>
          </p:cNvCxnSpPr>
          <p:nvPr/>
        </p:nvCxnSpPr>
        <p:spPr>
          <a:xfrm>
            <a:off x="6656725" y="2803275"/>
            <a:ext cx="0" cy="3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33"/>
          <p:cNvCxnSpPr>
            <a:stCxn id="259" idx="2"/>
            <a:endCxn id="260" idx="0"/>
          </p:cNvCxnSpPr>
          <p:nvPr/>
        </p:nvCxnSpPr>
        <p:spPr>
          <a:xfrm>
            <a:off x="6656725" y="3545775"/>
            <a:ext cx="0" cy="36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3"/>
          <p:cNvCxnSpPr>
            <a:stCxn id="260" idx="2"/>
            <a:endCxn id="261" idx="0"/>
          </p:cNvCxnSpPr>
          <p:nvPr/>
        </p:nvCxnSpPr>
        <p:spPr>
          <a:xfrm>
            <a:off x="6656725" y="4348625"/>
            <a:ext cx="0" cy="2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p33"/>
          <p:cNvSpPr txBox="1"/>
          <p:nvPr/>
        </p:nvSpPr>
        <p:spPr>
          <a:xfrm>
            <a:off x="1468200" y="3183400"/>
            <a:ext cx="682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True</a:t>
            </a:r>
            <a:endParaRPr sz="1600"/>
          </a:p>
        </p:txBody>
      </p:sp>
      <p:sp>
        <p:nvSpPr>
          <p:cNvPr id="270" name="Google Shape;270;p33"/>
          <p:cNvSpPr txBox="1"/>
          <p:nvPr/>
        </p:nvSpPr>
        <p:spPr>
          <a:xfrm>
            <a:off x="3770475" y="2145100"/>
            <a:ext cx="682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False</a:t>
            </a:r>
            <a:endParaRPr sz="1600"/>
          </a:p>
        </p:txBody>
      </p:sp>
      <p:sp>
        <p:nvSpPr>
          <p:cNvPr id="271" name="Google Shape;27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Request to controller</a:t>
            </a:r>
            <a:endParaRPr/>
          </a:p>
        </p:txBody>
      </p:sp>
      <p:sp>
        <p:nvSpPr>
          <p:cNvPr id="272" name="Google Shape;27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Rewrite and parsing incoming URLs</a:t>
            </a:r>
            <a:endParaRPr/>
          </a:p>
        </p:txBody>
      </p:sp>
      <p:sp>
        <p:nvSpPr>
          <p:cNvPr id="278" name="Google Shape;27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URL Rewrite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zh-TW" sz="2000">
                <a:solidFill>
                  <a:srgbClr val="000000"/>
                </a:solidFill>
              </a:rPr>
              <a:t>Motivation to rewrite </a:t>
            </a:r>
            <a:r>
              <a:rPr lang="zh-TW" sz="2000">
                <a:solidFill>
                  <a:srgbClr val="000000"/>
                </a:solidFill>
              </a:rPr>
              <a:t>incoming URLs</a:t>
            </a:r>
            <a:endParaRPr sz="2000">
              <a:solidFill>
                <a:srgbClr val="000000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</a:pPr>
            <a:r>
              <a:rPr lang="zh-TW" sz="2000">
                <a:solidFill>
                  <a:srgbClr val="000000"/>
                </a:solidFill>
              </a:rPr>
              <a:t>Handle legacy URLs</a:t>
            </a:r>
            <a:endParaRPr sz="2000">
              <a:solidFill>
                <a:srgbClr val="000000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</a:pPr>
            <a:r>
              <a:rPr lang="zh-TW" sz="2000">
                <a:solidFill>
                  <a:srgbClr val="000000"/>
                </a:solidFill>
              </a:rPr>
              <a:t>Simplify paths and make them shorter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zh-TW" sz="2000">
                <a:solidFill>
                  <a:srgbClr val="000000"/>
                </a:solidFill>
              </a:rPr>
              <a:t>Two distinct URL rewrite systems</a:t>
            </a:r>
            <a:endParaRPr sz="2000">
              <a:solidFill>
                <a:srgbClr val="000000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</a:pPr>
            <a:r>
              <a:rPr lang="zh-TW" sz="2000">
                <a:solidFill>
                  <a:schemeClr val="dk1"/>
                </a:solidFill>
              </a:rPr>
              <a:t>The p</a:t>
            </a:r>
            <a:r>
              <a:rPr lang="zh-TW" sz="2000">
                <a:solidFill>
                  <a:schemeClr val="dk1"/>
                </a:solidFill>
              </a:rPr>
              <a:t>arameter-based system</a:t>
            </a:r>
            <a:endParaRPr sz="2000">
              <a:solidFill>
                <a:srgbClr val="000000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</a:pPr>
            <a:r>
              <a:rPr lang="zh-TW" sz="2000">
                <a:solidFill>
                  <a:srgbClr val="000000"/>
                </a:solidFill>
              </a:rPr>
              <a:t>The pattern-based system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279" name="Google Shape;27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Rewrite and parsing incoming URLs (cont.)</a:t>
            </a:r>
            <a:endParaRPr/>
          </a:p>
        </p:txBody>
      </p:sp>
      <p:sp>
        <p:nvSpPr>
          <p:cNvPr id="285" name="Google Shape;28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Parameter-based system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>
                <a:solidFill>
                  <a:schemeClr val="dk1"/>
                </a:solidFill>
              </a:rPr>
              <a:t>Omit default application, controller and function names from externally-visible URLs (those created by the URL() function)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>
                <a:solidFill>
                  <a:schemeClr val="dk1"/>
                </a:solidFill>
              </a:rPr>
              <a:t>Map domains (and/or ports) to applications or controllers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>
                <a:solidFill>
                  <a:schemeClr val="dk1"/>
                </a:solidFill>
              </a:rPr>
              <a:t>Embed a language selector in the URL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86" name="Google Shape;2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38" y="3232225"/>
            <a:ext cx="4734424" cy="7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875" y="3185497"/>
            <a:ext cx="3853349" cy="13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9" name="Google Shape;289;p35"/>
          <p:cNvSpPr txBox="1"/>
          <p:nvPr/>
        </p:nvSpPr>
        <p:spPr>
          <a:xfrm>
            <a:off x="486200" y="4108250"/>
            <a:ext cx="418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</a:t>
            </a:r>
            <a:r>
              <a:rPr lang="zh-TW"/>
              <a:t>he application name is no longer part of the URL</a:t>
            </a:r>
            <a:endParaRPr/>
          </a:p>
        </p:txBody>
      </p:sp>
      <p:sp>
        <p:nvSpPr>
          <p:cNvPr id="290" name="Google Shape;290;p35"/>
          <p:cNvSpPr txBox="1"/>
          <p:nvPr/>
        </p:nvSpPr>
        <p:spPr>
          <a:xfrm>
            <a:off x="6252650" y="4578200"/>
            <a:ext cx="18681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Domain mapping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Rewrite and parsing incoming URLs (cont.)</a:t>
            </a:r>
            <a:endParaRPr/>
          </a:p>
        </p:txBody>
      </p:sp>
      <p:sp>
        <p:nvSpPr>
          <p:cNvPr id="296" name="Google Shape;29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Pattern-based system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>
                <a:solidFill>
                  <a:schemeClr val="dk1"/>
                </a:solidFill>
              </a:rPr>
              <a:t>Provide some additional flexibility for more complex cases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zh-TW" sz="2000">
                <a:solidFill>
                  <a:schemeClr val="dk1"/>
                </a:solidFill>
              </a:rPr>
              <a:t>Instead of defining routers as dictionaries of routing parameters, you define two lists (or tuples) of 2-tuples</a:t>
            </a:r>
            <a:endParaRPr sz="2000">
              <a:solidFill>
                <a:schemeClr val="dk1"/>
              </a:solidFill>
            </a:endParaRPr>
          </a:p>
          <a:p>
            <a:pPr indent="-3556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Each tuple contains two elements: the pattern to be replaced and the string that replaces it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3347625"/>
            <a:ext cx="4305100" cy="14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 txBox="1"/>
          <p:nvPr/>
        </p:nvSpPr>
        <p:spPr>
          <a:xfrm>
            <a:off x="6900" y="4755725"/>
            <a:ext cx="47085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 the visitor, all links to the page URL looks like /testme.</a:t>
            </a:r>
            <a:endParaRPr/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550" y="3380300"/>
            <a:ext cx="3523325" cy="14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 txBox="1"/>
          <p:nvPr/>
        </p:nvSpPr>
        <p:spPr>
          <a:xfrm>
            <a:off x="5039363" y="4755725"/>
            <a:ext cx="40125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</a:t>
            </a:r>
            <a:r>
              <a:rPr lang="zh-TW"/>
              <a:t>et rid of the application prefix from the URLs</a:t>
            </a:r>
            <a:endParaRPr/>
          </a:p>
        </p:txBody>
      </p:sp>
      <p:sp>
        <p:nvSpPr>
          <p:cNvPr id="301" name="Google Shape;30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Rewrite and parsing incoming URLs</a:t>
            </a:r>
            <a:endParaRPr/>
          </a:p>
        </p:txBody>
      </p:sp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235500" y="1152475"/>
            <a:ext cx="892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URL Parsing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>
                <a:solidFill>
                  <a:schemeClr val="dk1"/>
                </a:solidFill>
              </a:rPr>
              <a:t>For static pages: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zh-TW" sz="2000">
                <a:solidFill>
                  <a:schemeClr val="dk1"/>
                </a:solidFill>
              </a:rPr>
              <a:t>/&lt;application&gt;/static/&lt;file&gt;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>
                <a:solidFill>
                  <a:schemeClr val="dk1"/>
                </a:solidFill>
              </a:rPr>
              <a:t>For dynamic pages: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zh-TW" sz="2000">
                <a:solidFill>
                  <a:schemeClr val="dk1"/>
                </a:solidFill>
              </a:rPr>
              <a:t>/&lt;a:application&gt;[/&lt;c:controller&gt;[/&lt;f:function&gt;[.&lt;e:ext&gt;][/&lt;s:args&gt;]]]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25" y="3202000"/>
            <a:ext cx="8297851" cy="13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/>
          <p:nvPr/>
        </p:nvSpPr>
        <p:spPr>
          <a:xfrm>
            <a:off x="4602775" y="2276800"/>
            <a:ext cx="4107900" cy="57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8"/>
          <p:cNvSpPr/>
          <p:nvPr/>
        </p:nvSpPr>
        <p:spPr>
          <a:xfrm>
            <a:off x="171750" y="44130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/>
              <a:t>Server manages HTTP requests</a:t>
            </a:r>
            <a:endParaRPr/>
          </a:p>
        </p:txBody>
      </p:sp>
      <p:sp>
        <p:nvSpPr>
          <p:cNvPr id="316" name="Google Shape;316;p38"/>
          <p:cNvSpPr/>
          <p:nvPr/>
        </p:nvSpPr>
        <p:spPr>
          <a:xfrm>
            <a:off x="755700" y="1996000"/>
            <a:ext cx="2790000" cy="1187400"/>
          </a:xfrm>
          <a:prstGeom prst="diamond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Request for a static file?</a:t>
            </a:r>
            <a:endParaRPr sz="1800"/>
          </a:p>
        </p:txBody>
      </p:sp>
      <p:sp>
        <p:nvSpPr>
          <p:cNvPr id="317" name="Google Shape;317;p38"/>
          <p:cNvSpPr/>
          <p:nvPr/>
        </p:nvSpPr>
        <p:spPr>
          <a:xfrm>
            <a:off x="171750" y="3628050"/>
            <a:ext cx="3957900" cy="78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/>
              <a:t>Read and return (stream) the requested file</a:t>
            </a:r>
            <a:endParaRPr/>
          </a:p>
        </p:txBody>
      </p:sp>
      <p:sp>
        <p:nvSpPr>
          <p:cNvPr id="318" name="Google Shape;318;p38"/>
          <p:cNvSpPr/>
          <p:nvPr/>
        </p:nvSpPr>
        <p:spPr>
          <a:xfrm>
            <a:off x="171750" y="118055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Parse The HTTP request header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9" name="Google Shape;319;p38"/>
          <p:cNvSpPr/>
          <p:nvPr/>
        </p:nvSpPr>
        <p:spPr>
          <a:xfrm>
            <a:off x="4677775" y="236790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Expose wsgi hooks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0" name="Google Shape;320;p38"/>
          <p:cNvSpPr/>
          <p:nvPr/>
        </p:nvSpPr>
        <p:spPr>
          <a:xfrm>
            <a:off x="4677775" y="3110475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Parse and load cookies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1" name="Google Shape;321;p38"/>
          <p:cNvSpPr/>
          <p:nvPr/>
        </p:nvSpPr>
        <p:spPr>
          <a:xfrm>
            <a:off x="4677775" y="3913325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Load session or create a new one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2" name="Google Shape;322;p38"/>
          <p:cNvSpPr/>
          <p:nvPr/>
        </p:nvSpPr>
        <p:spPr>
          <a:xfrm>
            <a:off x="4677775" y="460955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Run application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323" name="Google Shape;323;p38"/>
          <p:cNvCxnSpPr>
            <a:stCxn id="315" idx="2"/>
            <a:endCxn id="318" idx="0"/>
          </p:cNvCxnSpPr>
          <p:nvPr/>
        </p:nvCxnSpPr>
        <p:spPr>
          <a:xfrm>
            <a:off x="2150700" y="876600"/>
            <a:ext cx="0" cy="3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38"/>
          <p:cNvCxnSpPr>
            <a:stCxn id="318" idx="2"/>
            <a:endCxn id="316" idx="0"/>
          </p:cNvCxnSpPr>
          <p:nvPr/>
        </p:nvCxnSpPr>
        <p:spPr>
          <a:xfrm>
            <a:off x="2150700" y="1615850"/>
            <a:ext cx="0" cy="3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38"/>
          <p:cNvCxnSpPr>
            <a:stCxn id="316" idx="2"/>
            <a:endCxn id="317" idx="0"/>
          </p:cNvCxnSpPr>
          <p:nvPr/>
        </p:nvCxnSpPr>
        <p:spPr>
          <a:xfrm>
            <a:off x="2150700" y="3183400"/>
            <a:ext cx="0" cy="4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p38"/>
          <p:cNvCxnSpPr>
            <a:stCxn id="316" idx="3"/>
            <a:endCxn id="319" idx="1"/>
          </p:cNvCxnSpPr>
          <p:nvPr/>
        </p:nvCxnSpPr>
        <p:spPr>
          <a:xfrm flipH="1" rot="10800000">
            <a:off x="3545700" y="2585500"/>
            <a:ext cx="1132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38"/>
          <p:cNvCxnSpPr>
            <a:endCxn id="320" idx="0"/>
          </p:cNvCxnSpPr>
          <p:nvPr/>
        </p:nvCxnSpPr>
        <p:spPr>
          <a:xfrm>
            <a:off x="6656725" y="2803275"/>
            <a:ext cx="0" cy="3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p38"/>
          <p:cNvCxnSpPr>
            <a:stCxn id="320" idx="2"/>
            <a:endCxn id="321" idx="0"/>
          </p:cNvCxnSpPr>
          <p:nvPr/>
        </p:nvCxnSpPr>
        <p:spPr>
          <a:xfrm>
            <a:off x="6656725" y="3545775"/>
            <a:ext cx="0" cy="36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38"/>
          <p:cNvCxnSpPr>
            <a:stCxn id="321" idx="2"/>
            <a:endCxn id="322" idx="0"/>
          </p:cNvCxnSpPr>
          <p:nvPr/>
        </p:nvCxnSpPr>
        <p:spPr>
          <a:xfrm>
            <a:off x="6656725" y="4348625"/>
            <a:ext cx="0" cy="2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p38"/>
          <p:cNvSpPr txBox="1"/>
          <p:nvPr/>
        </p:nvSpPr>
        <p:spPr>
          <a:xfrm>
            <a:off x="1468200" y="3183400"/>
            <a:ext cx="682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True</a:t>
            </a:r>
            <a:endParaRPr sz="1600"/>
          </a:p>
        </p:txBody>
      </p:sp>
      <p:sp>
        <p:nvSpPr>
          <p:cNvPr id="331" name="Google Shape;331;p38"/>
          <p:cNvSpPr txBox="1"/>
          <p:nvPr/>
        </p:nvSpPr>
        <p:spPr>
          <a:xfrm>
            <a:off x="3770475" y="2145100"/>
            <a:ext cx="682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False</a:t>
            </a:r>
            <a:endParaRPr sz="1600"/>
          </a:p>
        </p:txBody>
      </p:sp>
      <p:sp>
        <p:nvSpPr>
          <p:cNvPr id="332" name="Google Shape;33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Request to controller</a:t>
            </a:r>
            <a:endParaRPr/>
          </a:p>
        </p:txBody>
      </p:sp>
      <p:sp>
        <p:nvSpPr>
          <p:cNvPr id="333" name="Google Shape;33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WSGI (Web Server Gateway Interface) (cont.)</a:t>
            </a:r>
            <a:endParaRPr/>
          </a:p>
        </p:txBody>
      </p:sp>
      <p:sp>
        <p:nvSpPr>
          <p:cNvPr id="339" name="Google Shape;339;p39"/>
          <p:cNvSpPr txBox="1"/>
          <p:nvPr>
            <p:ph idx="1" type="body"/>
          </p:nvPr>
        </p:nvSpPr>
        <p:spPr>
          <a:xfrm>
            <a:off x="311700" y="1152475"/>
            <a:ext cx="416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Some developers have pushed WSGI to its limits as a protocol for middleware communications and develop web applications as an onion with many layers (each layer being a WSGI middleware developed independently of the entire framework)</a:t>
            </a:r>
            <a:endParaRPr/>
          </a:p>
        </p:txBody>
      </p:sp>
      <p:pic>
        <p:nvPicPr>
          <p:cNvPr id="340" name="Google Shape;3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175" y="1227050"/>
            <a:ext cx="3901126" cy="35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WSGI (Web Server Gateway Interface) (cont.)</a:t>
            </a:r>
            <a:endParaRPr/>
          </a:p>
        </p:txBody>
      </p:sp>
      <p:sp>
        <p:nvSpPr>
          <p:cNvPr id="347" name="Google Shape;34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web2py does not adopt this structure internally. This is because they feel the core functionality of a frameworks (handling cookies, session, errors, transactions, dispatching) can be better optimized for </a:t>
            </a:r>
            <a:r>
              <a:rPr b="1" lang="zh-TW">
                <a:solidFill>
                  <a:schemeClr val="dk1"/>
                </a:solidFill>
              </a:rPr>
              <a:t>speed</a:t>
            </a:r>
            <a:r>
              <a:rPr lang="zh-TW">
                <a:solidFill>
                  <a:schemeClr val="dk1"/>
                </a:solidFill>
              </a:rPr>
              <a:t> and </a:t>
            </a:r>
            <a:r>
              <a:rPr b="1" lang="zh-TW">
                <a:solidFill>
                  <a:schemeClr val="dk1"/>
                </a:solidFill>
              </a:rPr>
              <a:t>security</a:t>
            </a:r>
            <a:r>
              <a:rPr lang="zh-TW">
                <a:solidFill>
                  <a:schemeClr val="dk1"/>
                </a:solidFill>
              </a:rPr>
              <a:t> if they are handled by a </a:t>
            </a:r>
            <a:r>
              <a:rPr b="1" lang="zh-TW">
                <a:solidFill>
                  <a:schemeClr val="dk1"/>
                </a:solidFill>
              </a:rPr>
              <a:t>single</a:t>
            </a:r>
            <a:r>
              <a:rPr lang="zh-TW">
                <a:solidFill>
                  <a:schemeClr val="dk1"/>
                </a:solidFill>
              </a:rPr>
              <a:t> comprehensive layer.</a:t>
            </a: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25" y="3114925"/>
            <a:ext cx="7902050" cy="12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 txBox="1"/>
          <p:nvPr/>
        </p:nvSpPr>
        <p:spPr>
          <a:xfrm>
            <a:off x="1857300" y="4397150"/>
            <a:ext cx="56229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web2py at its core is a WSGI application: gluon.main.wsgibase</a:t>
            </a:r>
            <a:endParaRPr/>
          </a:p>
        </p:txBody>
      </p:sp>
      <p:sp>
        <p:nvSpPr>
          <p:cNvPr id="350" name="Google Shape;35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</a:t>
            </a:r>
            <a:r>
              <a:rPr lang="zh-TW"/>
              <a:t>hird party WSGI applications and middleware</a:t>
            </a:r>
            <a:endParaRPr/>
          </a:p>
        </p:txBody>
      </p:sp>
      <p:sp>
        <p:nvSpPr>
          <p:cNvPr id="356" name="Google Shape;35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web2py allows you to use third party WSGI applications and middleware in </a:t>
            </a:r>
            <a:r>
              <a:rPr b="1" lang="zh-TW">
                <a:solidFill>
                  <a:srgbClr val="000000"/>
                </a:solidFill>
              </a:rPr>
              <a:t>three</a:t>
            </a:r>
            <a:r>
              <a:rPr lang="zh-TW">
                <a:solidFill>
                  <a:srgbClr val="000000"/>
                </a:solidFill>
              </a:rPr>
              <a:t> ways (and their combinations)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External middleware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Internal middleware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Calling WSGI applications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57" name="Google Shape;35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076" y="-12"/>
            <a:ext cx="6505046" cy="48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/>
          <p:nvPr>
            <p:ph type="title"/>
          </p:nvPr>
        </p:nvSpPr>
        <p:spPr>
          <a:xfrm>
            <a:off x="311700" y="445025"/>
            <a:ext cx="875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Third party WSGI applications and middleware (cont.)</a:t>
            </a:r>
            <a:endParaRPr/>
          </a:p>
        </p:txBody>
      </p:sp>
      <p:sp>
        <p:nvSpPr>
          <p:cNvPr id="363" name="Google Shape;363;p42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External middleware (Add any third party middleware)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64" name="Google Shape;3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015" y="4553274"/>
            <a:ext cx="426837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025" y="1599600"/>
            <a:ext cx="5568275" cy="28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2"/>
          <p:cNvSpPr txBox="1"/>
          <p:nvPr/>
        </p:nvSpPr>
        <p:spPr>
          <a:xfrm>
            <a:off x="311700" y="1725175"/>
            <a:ext cx="3141300" cy="3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TW" sz="1800">
                <a:solidFill>
                  <a:schemeClr val="dk1"/>
                </a:solidFill>
              </a:rPr>
              <a:t>wsgibase is wrapped by the middleware function appfactory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TW" sz="1800">
                <a:solidFill>
                  <a:schemeClr val="dk1"/>
                </a:solidFill>
              </a:rPr>
              <a:t>In a similar fashion you can add any third party middleware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/>
          <p:nvPr>
            <p:ph type="title"/>
          </p:nvPr>
        </p:nvSpPr>
        <p:spPr>
          <a:xfrm>
            <a:off x="311700" y="445025"/>
            <a:ext cx="875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Third party WSGI applications and middleware (cont.)</a:t>
            </a:r>
            <a:endParaRPr/>
          </a:p>
        </p:txBody>
      </p:sp>
      <p:sp>
        <p:nvSpPr>
          <p:cNvPr id="373" name="Google Shape;373;p43"/>
          <p:cNvSpPr txBox="1"/>
          <p:nvPr>
            <p:ph idx="1" type="body"/>
          </p:nvPr>
        </p:nvSpPr>
        <p:spPr>
          <a:xfrm>
            <a:off x="311700" y="1152475"/>
            <a:ext cx="443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request.wsgi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A hook that allows you to call third party WSGI applications from inside actions or decorate functions with WSGI middleware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74" name="Google Shape;3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625" y="1633625"/>
            <a:ext cx="4238475" cy="9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9213" y="2970300"/>
            <a:ext cx="6855374" cy="20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 txBox="1"/>
          <p:nvPr>
            <p:ph type="title"/>
          </p:nvPr>
        </p:nvSpPr>
        <p:spPr>
          <a:xfrm>
            <a:off x="311700" y="445025"/>
            <a:ext cx="875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Third party WSGI applications and middleware (cont.)</a:t>
            </a:r>
            <a:endParaRPr/>
          </a:p>
        </p:txBody>
      </p:sp>
      <p:sp>
        <p:nvSpPr>
          <p:cNvPr id="382" name="Google Shape;382;p44"/>
          <p:cNvSpPr txBox="1"/>
          <p:nvPr>
            <p:ph idx="1" type="body"/>
          </p:nvPr>
        </p:nvSpPr>
        <p:spPr>
          <a:xfrm>
            <a:off x="311700" y="1152475"/>
            <a:ext cx="397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Internal middleware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You can use a web2py decorator to apply the middleware to the action in your controllers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83" name="Google Shape;3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400" y="1590987"/>
            <a:ext cx="4701650" cy="25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/>
          <p:cNvSpPr txBox="1"/>
          <p:nvPr>
            <p:ph type="title"/>
          </p:nvPr>
        </p:nvSpPr>
        <p:spPr>
          <a:xfrm>
            <a:off x="311700" y="445025"/>
            <a:ext cx="875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Third party WSGI applications and middleware (cont.)</a:t>
            </a:r>
            <a:endParaRPr/>
          </a:p>
        </p:txBody>
      </p:sp>
      <p:sp>
        <p:nvSpPr>
          <p:cNvPr id="390" name="Google Shape;39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Calling WSGI applications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Call WSGI app from a web2py action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An example: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91" name="Google Shape;3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953" y="1914850"/>
            <a:ext cx="5078724" cy="314677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/>
          <p:nvPr/>
        </p:nvSpPr>
        <p:spPr>
          <a:xfrm>
            <a:off x="171750" y="44130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/>
              <a:t>Server manages HTTP requests</a:t>
            </a:r>
            <a:endParaRPr/>
          </a:p>
        </p:txBody>
      </p:sp>
      <p:sp>
        <p:nvSpPr>
          <p:cNvPr id="398" name="Google Shape;398;p46"/>
          <p:cNvSpPr/>
          <p:nvPr/>
        </p:nvSpPr>
        <p:spPr>
          <a:xfrm>
            <a:off x="755700" y="1996000"/>
            <a:ext cx="2790000" cy="1187400"/>
          </a:xfrm>
          <a:prstGeom prst="diamond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Request for a static file?</a:t>
            </a:r>
            <a:endParaRPr sz="1800"/>
          </a:p>
        </p:txBody>
      </p:sp>
      <p:sp>
        <p:nvSpPr>
          <p:cNvPr id="399" name="Google Shape;399;p46"/>
          <p:cNvSpPr/>
          <p:nvPr/>
        </p:nvSpPr>
        <p:spPr>
          <a:xfrm>
            <a:off x="171750" y="3628050"/>
            <a:ext cx="3957900" cy="78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/>
              <a:t>Read and return (stream) the requested file</a:t>
            </a:r>
            <a:endParaRPr/>
          </a:p>
        </p:txBody>
      </p:sp>
      <p:sp>
        <p:nvSpPr>
          <p:cNvPr id="400" name="Google Shape;400;p46"/>
          <p:cNvSpPr/>
          <p:nvPr/>
        </p:nvSpPr>
        <p:spPr>
          <a:xfrm>
            <a:off x="171750" y="118055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Parse The HTTP request header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1" name="Google Shape;401;p46"/>
          <p:cNvSpPr/>
          <p:nvPr/>
        </p:nvSpPr>
        <p:spPr>
          <a:xfrm>
            <a:off x="4677775" y="236790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Expose wsgi hooks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2" name="Google Shape;402;p46"/>
          <p:cNvSpPr/>
          <p:nvPr/>
        </p:nvSpPr>
        <p:spPr>
          <a:xfrm>
            <a:off x="4677775" y="3110475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Parse and load cookies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3" name="Google Shape;403;p46"/>
          <p:cNvSpPr/>
          <p:nvPr/>
        </p:nvSpPr>
        <p:spPr>
          <a:xfrm>
            <a:off x="4677775" y="3913325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Load session or create a new one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4" name="Google Shape;404;p46"/>
          <p:cNvSpPr/>
          <p:nvPr/>
        </p:nvSpPr>
        <p:spPr>
          <a:xfrm>
            <a:off x="4677775" y="460955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Run application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405" name="Google Shape;405;p46"/>
          <p:cNvCxnSpPr>
            <a:stCxn id="397" idx="2"/>
            <a:endCxn id="400" idx="0"/>
          </p:cNvCxnSpPr>
          <p:nvPr/>
        </p:nvCxnSpPr>
        <p:spPr>
          <a:xfrm>
            <a:off x="2150700" y="876600"/>
            <a:ext cx="0" cy="3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46"/>
          <p:cNvCxnSpPr>
            <a:stCxn id="400" idx="2"/>
            <a:endCxn id="398" idx="0"/>
          </p:cNvCxnSpPr>
          <p:nvPr/>
        </p:nvCxnSpPr>
        <p:spPr>
          <a:xfrm>
            <a:off x="2150700" y="1615850"/>
            <a:ext cx="0" cy="3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46"/>
          <p:cNvCxnSpPr>
            <a:stCxn id="398" idx="2"/>
            <a:endCxn id="399" idx="0"/>
          </p:cNvCxnSpPr>
          <p:nvPr/>
        </p:nvCxnSpPr>
        <p:spPr>
          <a:xfrm>
            <a:off x="2150700" y="3183400"/>
            <a:ext cx="0" cy="4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46"/>
          <p:cNvCxnSpPr>
            <a:stCxn id="398" idx="3"/>
            <a:endCxn id="401" idx="1"/>
          </p:cNvCxnSpPr>
          <p:nvPr/>
        </p:nvCxnSpPr>
        <p:spPr>
          <a:xfrm flipH="1" rot="10800000">
            <a:off x="3545700" y="2585500"/>
            <a:ext cx="1132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46"/>
          <p:cNvCxnSpPr>
            <a:endCxn id="402" idx="0"/>
          </p:cNvCxnSpPr>
          <p:nvPr/>
        </p:nvCxnSpPr>
        <p:spPr>
          <a:xfrm>
            <a:off x="6656725" y="2803275"/>
            <a:ext cx="0" cy="3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46"/>
          <p:cNvCxnSpPr>
            <a:stCxn id="402" idx="2"/>
            <a:endCxn id="403" idx="0"/>
          </p:cNvCxnSpPr>
          <p:nvPr/>
        </p:nvCxnSpPr>
        <p:spPr>
          <a:xfrm>
            <a:off x="6656725" y="3545775"/>
            <a:ext cx="0" cy="36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46"/>
          <p:cNvCxnSpPr>
            <a:stCxn id="403" idx="2"/>
            <a:endCxn id="404" idx="0"/>
          </p:cNvCxnSpPr>
          <p:nvPr/>
        </p:nvCxnSpPr>
        <p:spPr>
          <a:xfrm>
            <a:off x="6656725" y="4348625"/>
            <a:ext cx="0" cy="2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46"/>
          <p:cNvSpPr txBox="1"/>
          <p:nvPr/>
        </p:nvSpPr>
        <p:spPr>
          <a:xfrm>
            <a:off x="1468200" y="3183400"/>
            <a:ext cx="682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True</a:t>
            </a:r>
            <a:endParaRPr sz="1600"/>
          </a:p>
        </p:txBody>
      </p:sp>
      <p:sp>
        <p:nvSpPr>
          <p:cNvPr id="413" name="Google Shape;413;p46"/>
          <p:cNvSpPr txBox="1"/>
          <p:nvPr/>
        </p:nvSpPr>
        <p:spPr>
          <a:xfrm>
            <a:off x="3770475" y="2145100"/>
            <a:ext cx="682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False</a:t>
            </a:r>
            <a:endParaRPr sz="1600"/>
          </a:p>
        </p:txBody>
      </p:sp>
      <p:sp>
        <p:nvSpPr>
          <p:cNvPr id="414" name="Google Shape;41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Request to controller</a:t>
            </a:r>
            <a:endParaRPr/>
          </a:p>
        </p:txBody>
      </p:sp>
      <p:sp>
        <p:nvSpPr>
          <p:cNvPr id="415" name="Google Shape;415;p46"/>
          <p:cNvSpPr/>
          <p:nvPr/>
        </p:nvSpPr>
        <p:spPr>
          <a:xfrm>
            <a:off x="4602775" y="3071942"/>
            <a:ext cx="4107900" cy="134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Cookies &amp; Session</a:t>
            </a:r>
            <a:endParaRPr/>
          </a:p>
        </p:txBody>
      </p:sp>
      <p:sp>
        <p:nvSpPr>
          <p:cNvPr id="422" name="Google Shape;422;p47"/>
          <p:cNvSpPr txBox="1"/>
          <p:nvPr>
            <p:ph idx="1" type="body"/>
          </p:nvPr>
        </p:nvSpPr>
        <p:spPr>
          <a:xfrm>
            <a:off x="311700" y="1152475"/>
            <a:ext cx="4151100" cy="27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Use the Python cookies modules for handling cookies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Session is an instance of the </a:t>
            </a:r>
            <a:r>
              <a:rPr b="1" lang="zh-TW">
                <a:solidFill>
                  <a:srgbClr val="000000"/>
                </a:solidFill>
              </a:rPr>
              <a:t>Storage class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3" name="Google Shape;4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87350"/>
            <a:ext cx="4472801" cy="154604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7"/>
          <p:cNvSpPr txBox="1"/>
          <p:nvPr>
            <p:ph idx="1" type="body"/>
          </p:nvPr>
        </p:nvSpPr>
        <p:spPr>
          <a:xfrm>
            <a:off x="639250" y="2489850"/>
            <a:ext cx="3932700" cy="1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zh-TW">
                <a:solidFill>
                  <a:srgbClr val="000000"/>
                </a:solidFill>
              </a:rPr>
              <a:t>T</a:t>
            </a:r>
            <a:r>
              <a:rPr lang="zh-TW">
                <a:solidFill>
                  <a:srgbClr val="000000"/>
                </a:solidFill>
              </a:rPr>
              <a:t>rying to access an attribute/key that has not been set does not raise an exception; it returns None instead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5" name="Google Shape;425;p47"/>
          <p:cNvSpPr txBox="1"/>
          <p:nvPr/>
        </p:nvSpPr>
        <p:spPr>
          <a:xfrm>
            <a:off x="5172475" y="2433400"/>
            <a:ext cx="30981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/>
              <a:t>Load cookies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26" name="Google Shape;42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426" y="3180675"/>
            <a:ext cx="4059949" cy="4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7"/>
          <p:cNvSpPr txBox="1"/>
          <p:nvPr/>
        </p:nvSpPr>
        <p:spPr>
          <a:xfrm>
            <a:off x="5172475" y="3721975"/>
            <a:ext cx="36660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Try to load </a:t>
            </a:r>
            <a:r>
              <a:rPr lang="zh-TW" sz="1800">
                <a:latin typeface="Consolas"/>
                <a:ea typeface="Consolas"/>
                <a:cs typeface="Consolas"/>
                <a:sym typeface="Consolas"/>
              </a:rPr>
              <a:t>session</a:t>
            </a:r>
            <a:r>
              <a:rPr lang="zh-TW" sz="1800"/>
              <a:t> or create new </a:t>
            </a:r>
            <a:r>
              <a:rPr lang="zh-TW" sz="1800">
                <a:latin typeface="Consolas"/>
                <a:ea typeface="Consolas"/>
                <a:cs typeface="Consolas"/>
                <a:sym typeface="Consolas"/>
              </a:rPr>
              <a:t>session</a:t>
            </a:r>
            <a:r>
              <a:rPr lang="zh-TW" sz="1800"/>
              <a:t> file</a:t>
            </a:r>
            <a:endParaRPr sz="1800"/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8" name="Google Shape;428;p47"/>
          <p:cNvSpPr txBox="1"/>
          <p:nvPr>
            <p:ph idx="1" type="body"/>
          </p:nvPr>
        </p:nvSpPr>
        <p:spPr>
          <a:xfrm>
            <a:off x="311700" y="3915475"/>
            <a:ext cx="4751700" cy="15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By default sessions are stored on the filesystem and a session cookie is used to store and to retrieve the session.id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9" name="Google Shape;42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Storage: the ubiquitous web2py class</a:t>
            </a:r>
            <a:endParaRPr/>
          </a:p>
        </p:txBody>
      </p:sp>
      <p:sp>
        <p:nvSpPr>
          <p:cNvPr id="435" name="Google Shape;435;p4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E</a:t>
            </a:r>
            <a:r>
              <a:rPr lang="zh-TW">
                <a:solidFill>
                  <a:srgbClr val="000000"/>
                </a:solidFill>
              </a:rPr>
              <a:t>xtends the Python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dict</a:t>
            </a:r>
            <a:r>
              <a:rPr lang="zh-TW">
                <a:solidFill>
                  <a:srgbClr val="000000"/>
                </a:solidFill>
              </a:rPr>
              <a:t> class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Basically a dictionary, except that the item values can be accessed as attributes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Unlike </a:t>
            </a:r>
            <a:r>
              <a:rPr lang="zh-TW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dict</a:t>
            </a:r>
            <a:r>
              <a:rPr lang="zh-TW">
                <a:solidFill>
                  <a:schemeClr val="dk1"/>
                </a:solidFill>
              </a:rPr>
              <a:t>, trying to access a item/attribute that has not been set, it returns None instead of raising an exception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488" y="1270063"/>
            <a:ext cx="107632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8"/>
          <p:cNvPicPr preferRelativeResize="0"/>
          <p:nvPr/>
        </p:nvPicPr>
        <p:blipFill rotWithShape="1">
          <a:blip r:embed="rId4">
            <a:alphaModFix/>
          </a:blip>
          <a:srcRect b="49829" l="0" r="0" t="0"/>
          <a:stretch/>
        </p:blipFill>
        <p:spPr>
          <a:xfrm>
            <a:off x="5098500" y="3008325"/>
            <a:ext cx="1704975" cy="9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8"/>
          <p:cNvPicPr preferRelativeResize="0"/>
          <p:nvPr/>
        </p:nvPicPr>
        <p:blipFill rotWithShape="1">
          <a:blip r:embed="rId5">
            <a:alphaModFix/>
          </a:blip>
          <a:srcRect b="0" l="0" r="0" t="49829"/>
          <a:stretch/>
        </p:blipFill>
        <p:spPr>
          <a:xfrm>
            <a:off x="7135400" y="3008325"/>
            <a:ext cx="1704975" cy="9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Storage: the ubiquitous web2py class</a:t>
            </a:r>
            <a:endParaRPr/>
          </a:p>
        </p:txBody>
      </p:sp>
      <p:sp>
        <p:nvSpPr>
          <p:cNvPr id="445" name="Google Shape;445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M</a:t>
            </a:r>
            <a:r>
              <a:rPr lang="zh-TW">
                <a:solidFill>
                  <a:srgbClr val="000000"/>
                </a:solidFill>
              </a:rPr>
              <a:t>ultiple instances throughout web2py: Request, Response, Session, env, vars, global_settings, user, router, etc., and these instances can include other Storage items/attributes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Instead of segregating implementation from interface, web2py often opts to check if one Storage attribute exists</a:t>
            </a:r>
            <a:br>
              <a:rPr lang="zh-TW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</p:txBody>
      </p:sp>
      <p:pic>
        <p:nvPicPr>
          <p:cNvPr id="446" name="Google Shape;4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025" y="3293938"/>
            <a:ext cx="41719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Current Container</a:t>
            </a:r>
            <a:endParaRPr/>
          </a:p>
        </p:txBody>
      </p:sp>
      <p:sp>
        <p:nvSpPr>
          <p:cNvPr id="453" name="Google Shape;453;p50"/>
          <p:cNvSpPr txBox="1"/>
          <p:nvPr>
            <p:ph idx="1" type="body"/>
          </p:nvPr>
        </p:nvSpPr>
        <p:spPr>
          <a:xfrm>
            <a:off x="311700" y="1152475"/>
            <a:ext cx="417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 thread-local container that stores some global objects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request, response, session, T, cache</a:t>
            </a:r>
            <a:r>
              <a:rPr lang="zh-TW">
                <a:solidFill>
                  <a:srgbClr val="000000"/>
                </a:solidFill>
              </a:rPr>
              <a:t>, etc.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Modules can only access them when they are called from an application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512" y="2118459"/>
            <a:ext cx="4016724" cy="22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125" y="1207688"/>
            <a:ext cx="4657500" cy="35773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Current Container</a:t>
            </a:r>
            <a:endParaRPr/>
          </a:p>
        </p:txBody>
      </p:sp>
      <p:sp>
        <p:nvSpPr>
          <p:cNvPr id="462" name="Google Shape;46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zh-TW">
                <a:solidFill>
                  <a:srgbClr val="000000"/>
                </a:solidFill>
              </a:rPr>
              <a:t>Different users can call the same action </a:t>
            </a:r>
            <a:r>
              <a:rPr lang="zh-TW">
                <a:solidFill>
                  <a:srgbClr val="000000"/>
                </a:solidFill>
              </a:rPr>
              <a:t>index</a:t>
            </a:r>
            <a:r>
              <a:rPr lang="zh-TW">
                <a:solidFill>
                  <a:srgbClr val="000000"/>
                </a:solidFill>
              </a:rPr>
              <a:t> concurrently, which calls the function in the module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zh-TW">
                <a:solidFill>
                  <a:srgbClr val="000000"/>
                </a:solidFill>
              </a:rPr>
              <a:t>Yet with no conflicts because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current.request</a:t>
            </a:r>
            <a:r>
              <a:rPr lang="zh-TW">
                <a:solidFill>
                  <a:srgbClr val="000000"/>
                </a:solidFill>
              </a:rPr>
              <a:t> is a different object in different threads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urrent</a:t>
            </a:r>
            <a:r>
              <a:rPr lang="zh-TW">
                <a:solidFill>
                  <a:srgbClr val="000000"/>
                </a:solidFill>
              </a:rPr>
              <a:t> and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>
                <a:solidFill>
                  <a:srgbClr val="000000"/>
                </a:solidFill>
              </a:rPr>
              <a:t> create a powerful mechanism to build extensible and reusable modules for applications</a:t>
            </a:r>
            <a:br>
              <a:rPr lang="zh-TW">
                <a:solidFill>
                  <a:srgbClr val="000000"/>
                </a:solidFill>
              </a:rPr>
            </a:br>
            <a:br>
              <a:rPr lang="zh-TW">
                <a:solidFill>
                  <a:srgbClr val="000000"/>
                </a:solidFill>
              </a:rPr>
            </a:br>
            <a:br>
              <a:rPr lang="zh-TW">
                <a:solidFill>
                  <a:srgbClr val="000000"/>
                </a:solidFill>
              </a:rPr>
            </a:br>
            <a:br>
              <a:rPr lang="zh-TW">
                <a:solidFill>
                  <a:srgbClr val="000000"/>
                </a:solidFill>
              </a:rPr>
            </a:br>
            <a:r>
              <a:rPr lang="zh-TW">
                <a:solidFill>
                  <a:srgbClr val="000000"/>
                </a:solidFill>
              </a:rPr>
              <a:t>Now all modules can access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current.auth!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63" name="Google Shape;46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713" y="2848088"/>
            <a:ext cx="595312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00" y="323881"/>
            <a:ext cx="7980600" cy="4495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Cookies &amp; Session</a:t>
            </a:r>
            <a:endParaRPr/>
          </a:p>
        </p:txBody>
      </p:sp>
      <p:sp>
        <p:nvSpPr>
          <p:cNvPr id="470" name="Google Shape;47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zh-TW">
                <a:solidFill>
                  <a:srgbClr val="000000"/>
                </a:solidFill>
              </a:rPr>
              <a:t>Cookies</a:t>
            </a:r>
            <a:r>
              <a:rPr lang="zh-TW">
                <a:solidFill>
                  <a:srgbClr val="000000"/>
                </a:solidFill>
              </a:rPr>
              <a:t> and </a:t>
            </a:r>
            <a:r>
              <a:rPr b="1" lang="zh-TW">
                <a:solidFill>
                  <a:srgbClr val="000000"/>
                </a:solidFill>
              </a:rPr>
              <a:t>Session</a:t>
            </a:r>
            <a:r>
              <a:rPr lang="zh-TW">
                <a:solidFill>
                  <a:srgbClr val="000000"/>
                </a:solidFill>
              </a:rPr>
              <a:t> are dealt within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zh-TW">
                <a:solidFill>
                  <a:srgbClr val="000000"/>
                </a:solidFill>
              </a:rPr>
              <a:t>, the main WSGI application that performs all common tasks and wraps user applications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Session cookies enable the website to keep track of user movement from page to page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In web2py, sessions are stored on the filesystem and a session cookie is used to store and retrieve the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session_id</a:t>
            </a:r>
            <a:r>
              <a:rPr lang="zh-TW">
                <a:solidFill>
                  <a:srgbClr val="000000"/>
                </a:solidFill>
              </a:rPr>
              <a:t> by default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Cookies from the browser are in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request.cookies</a:t>
            </a:r>
            <a:r>
              <a:rPr lang="zh-TW">
                <a:solidFill>
                  <a:srgbClr val="000000"/>
                </a:solidFill>
              </a:rPr>
              <a:t> and those sent by the server are in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response.cookies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1" name="Google Shape;4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00" y="3692575"/>
            <a:ext cx="21812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650" y="3692575"/>
            <a:ext cx="5622500" cy="3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Session</a:t>
            </a:r>
            <a:endParaRPr/>
          </a:p>
        </p:txBody>
      </p:sp>
      <p:sp>
        <p:nvSpPr>
          <p:cNvPr id="479" name="Google Shape;47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An instance of </a:t>
            </a:r>
            <a:r>
              <a:rPr b="1" lang="zh-TW">
                <a:solidFill>
                  <a:srgbClr val="000000"/>
                </a:solidFill>
              </a:rPr>
              <a:t>Storage</a:t>
            </a:r>
            <a:r>
              <a:rPr lang="zh-TW">
                <a:solidFill>
                  <a:srgbClr val="000000"/>
                </a:solidFill>
              </a:rPr>
              <a:t>: whatever is stored can be retrieved as an attribute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The dispatcher decides which of the installed action will handle the request and maps the path in the URL into a function call</a:t>
            </a:r>
            <a:br>
              <a:rPr lang="zh-TW">
                <a:solidFill>
                  <a:srgbClr val="000000"/>
                </a:solidFill>
              </a:rPr>
            </a:br>
            <a:br>
              <a:rPr lang="zh-TW">
                <a:solidFill>
                  <a:srgbClr val="000000"/>
                </a:solidFill>
              </a:rPr>
            </a:br>
            <a:br>
              <a:rPr lang="zh-TW">
                <a:solidFill>
                  <a:srgbClr val="000000"/>
                </a:solidFill>
              </a:rPr>
            </a:br>
            <a:br>
              <a:rPr lang="zh-TW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Static files - stored in the application's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zh-TW">
                <a:solidFill>
                  <a:srgbClr val="000000"/>
                </a:solidFill>
              </a:rPr>
              <a:t> subfolder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Handled directly, while large files are streamed directly to the client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Anything else - mapped into an action, where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session</a:t>
            </a:r>
            <a:r>
              <a:rPr lang="zh-TW">
                <a:solidFill>
                  <a:srgbClr val="000000"/>
                </a:solidFill>
              </a:rPr>
              <a:t> comes into play before the action is called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80" name="Google Shape;4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89800"/>
            <a:ext cx="5323224" cy="10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025" y="2600075"/>
            <a:ext cx="2968275" cy="4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Connect Session</a:t>
            </a:r>
            <a:endParaRPr/>
          </a:p>
        </p:txBody>
      </p:sp>
      <p:sp>
        <p:nvSpPr>
          <p:cNvPr id="488" name="Google Shape;488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Try to load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session</a:t>
            </a:r>
            <a:r>
              <a:rPr lang="zh-TW">
                <a:solidFill>
                  <a:srgbClr val="000000"/>
                </a:solidFill>
              </a:rPr>
              <a:t> or create new session file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Parse cookies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I</a:t>
            </a:r>
            <a:r>
              <a:rPr lang="zh-TW">
                <a:solidFill>
                  <a:schemeClr val="dk1"/>
                </a:solidFill>
              </a:rPr>
              <a:t>f the request header contains a session cookie for the app, the session object is retrieved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If not, a session id is created (but the session file is not saved until later)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89" name="Google Shape;4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474" y="2419349"/>
            <a:ext cx="5647076" cy="2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Connect Session</a:t>
            </a:r>
            <a:endParaRPr/>
          </a:p>
        </p:txBody>
      </p:sp>
      <p:sp>
        <p:nvSpPr>
          <p:cNvPr id="496" name="Google Shape;49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Store session in cookie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Check if there is session data in cookies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97" name="Google Shape;4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613" y="1877850"/>
            <a:ext cx="3914775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Connect Session</a:t>
            </a:r>
            <a:endParaRPr/>
          </a:p>
        </p:txBody>
      </p:sp>
      <p:sp>
        <p:nvSpPr>
          <p:cNvPr id="504" name="Google Shape;504;p56"/>
          <p:cNvSpPr txBox="1"/>
          <p:nvPr>
            <p:ph idx="1" type="body"/>
          </p:nvPr>
        </p:nvSpPr>
        <p:spPr>
          <a:xfrm>
            <a:off x="311700" y="1152475"/>
            <a:ext cx="47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Store session in filesystem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Check if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session_id</a:t>
            </a:r>
            <a:r>
              <a:rPr lang="zh-TW">
                <a:solidFill>
                  <a:srgbClr val="000000"/>
                </a:solidFill>
              </a:rPr>
              <a:t> points to a valid session filename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check_client</a:t>
            </a:r>
            <a:r>
              <a:rPr lang="zh-TW">
                <a:solidFill>
                  <a:srgbClr val="000000"/>
                </a:solidFill>
              </a:rPr>
              <a:t>: if True, sessions can only come from the same ip. Used to detect cookie attacks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separate</a:t>
            </a:r>
            <a:r>
              <a:rPr lang="zh-TW">
                <a:solidFill>
                  <a:srgbClr val="000000"/>
                </a:solidFill>
              </a:rPr>
              <a:t>: if True, creates a folder with the 2 initials of session_id. Useful when file system access becomes a bottleneck.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05" name="Google Shape;50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900" y="103737"/>
            <a:ext cx="3695750" cy="49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Connect Session</a:t>
            </a:r>
            <a:endParaRPr/>
          </a:p>
        </p:txBody>
      </p:sp>
      <p:sp>
        <p:nvSpPr>
          <p:cNvPr id="512" name="Google Shape;512;p57"/>
          <p:cNvSpPr txBox="1"/>
          <p:nvPr>
            <p:ph idx="1" type="body"/>
          </p:nvPr>
        </p:nvSpPr>
        <p:spPr>
          <a:xfrm>
            <a:off x="311700" y="1152475"/>
            <a:ext cx="339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Store session in db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masterapp</a:t>
            </a:r>
            <a:r>
              <a:rPr lang="zh-TW">
                <a:solidFill>
                  <a:srgbClr val="000000"/>
                </a:solidFill>
              </a:rPr>
              <a:t>: point to another app's session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migrate</a:t>
            </a:r>
            <a:r>
              <a:rPr lang="zh-TW">
                <a:solidFill>
                  <a:srgbClr val="000000"/>
                </a:solidFill>
              </a:rPr>
              <a:t>: passed to the underlying db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Get session data out of the database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13" name="Google Shape;51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000" y="162075"/>
            <a:ext cx="4666125" cy="48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Connect Session</a:t>
            </a:r>
            <a:endParaRPr/>
          </a:p>
        </p:txBody>
      </p:sp>
      <p:sp>
        <p:nvSpPr>
          <p:cNvPr id="520" name="Google Shape;520;p5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Wrap up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Set cookies if we know the session_id so user can set cookie attributes in controllers/models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cookies_expires</a:t>
            </a:r>
            <a:r>
              <a:rPr lang="zh-TW">
                <a:solidFill>
                  <a:srgbClr val="000000"/>
                </a:solidFill>
              </a:rPr>
              <a:t>: cookie may be reset later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21" name="Google Shape;52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90650"/>
            <a:ext cx="38481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Forget &amp; Secure Session</a:t>
            </a:r>
            <a:endParaRPr/>
          </a:p>
        </p:txBody>
      </p:sp>
      <p:sp>
        <p:nvSpPr>
          <p:cNvPr id="528" name="Google Shape;528;p59"/>
          <p:cNvSpPr txBox="1"/>
          <p:nvPr>
            <p:ph idx="1" type="body"/>
          </p:nvPr>
        </p:nvSpPr>
        <p:spPr>
          <a:xfrm>
            <a:off x="311700" y="1152475"/>
            <a:ext cx="602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Session.forget()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Tell web2py not to save the session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Prevent the session file from being written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Used in controllers whose actions are called often and do not need to track user activity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Session.secure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Tell web2py to save the session cookie to be a secure cookie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Prevent the browser from sending the session cookie back to the server unless over an https connection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Set if the app is going over https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29" name="Google Shape;52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500" y="1533175"/>
            <a:ext cx="2502600" cy="612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500" y="2868831"/>
            <a:ext cx="19812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0"/>
          <p:cNvSpPr/>
          <p:nvPr/>
        </p:nvSpPr>
        <p:spPr>
          <a:xfrm>
            <a:off x="4602775" y="4503746"/>
            <a:ext cx="4107900" cy="64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0"/>
          <p:cNvSpPr/>
          <p:nvPr/>
        </p:nvSpPr>
        <p:spPr>
          <a:xfrm>
            <a:off x="171750" y="44130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/>
              <a:t>Server manages HTTP requests</a:t>
            </a:r>
            <a:endParaRPr/>
          </a:p>
        </p:txBody>
      </p:sp>
      <p:sp>
        <p:nvSpPr>
          <p:cNvPr id="538" name="Google Shape;538;p60"/>
          <p:cNvSpPr/>
          <p:nvPr/>
        </p:nvSpPr>
        <p:spPr>
          <a:xfrm>
            <a:off x="755700" y="1996000"/>
            <a:ext cx="2790000" cy="1187400"/>
          </a:xfrm>
          <a:prstGeom prst="diamond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Request for a static file?</a:t>
            </a:r>
            <a:endParaRPr sz="1800"/>
          </a:p>
        </p:txBody>
      </p:sp>
      <p:sp>
        <p:nvSpPr>
          <p:cNvPr id="539" name="Google Shape;539;p60"/>
          <p:cNvSpPr/>
          <p:nvPr/>
        </p:nvSpPr>
        <p:spPr>
          <a:xfrm>
            <a:off x="171750" y="3628050"/>
            <a:ext cx="3957900" cy="78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/>
              <a:t>Read and return (stream) the requested file</a:t>
            </a:r>
            <a:endParaRPr/>
          </a:p>
        </p:txBody>
      </p:sp>
      <p:sp>
        <p:nvSpPr>
          <p:cNvPr id="540" name="Google Shape;540;p60"/>
          <p:cNvSpPr/>
          <p:nvPr/>
        </p:nvSpPr>
        <p:spPr>
          <a:xfrm>
            <a:off x="171750" y="118055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Parse The HTTP request header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1" name="Google Shape;541;p60"/>
          <p:cNvSpPr/>
          <p:nvPr/>
        </p:nvSpPr>
        <p:spPr>
          <a:xfrm>
            <a:off x="4677775" y="236790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Expose wsgi hooks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2" name="Google Shape;542;p60"/>
          <p:cNvSpPr/>
          <p:nvPr/>
        </p:nvSpPr>
        <p:spPr>
          <a:xfrm>
            <a:off x="4677775" y="3110475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Parse and load cookies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3" name="Google Shape;543;p60"/>
          <p:cNvSpPr/>
          <p:nvPr/>
        </p:nvSpPr>
        <p:spPr>
          <a:xfrm>
            <a:off x="4677775" y="3913325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Load session or create a new one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4" name="Google Shape;544;p60"/>
          <p:cNvSpPr/>
          <p:nvPr/>
        </p:nvSpPr>
        <p:spPr>
          <a:xfrm>
            <a:off x="4677775" y="460955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Run application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545" name="Google Shape;545;p60"/>
          <p:cNvCxnSpPr>
            <a:stCxn id="537" idx="2"/>
            <a:endCxn id="540" idx="0"/>
          </p:cNvCxnSpPr>
          <p:nvPr/>
        </p:nvCxnSpPr>
        <p:spPr>
          <a:xfrm>
            <a:off x="2150700" y="876600"/>
            <a:ext cx="0" cy="3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" name="Google Shape;546;p60"/>
          <p:cNvCxnSpPr>
            <a:stCxn id="540" idx="2"/>
            <a:endCxn id="538" idx="0"/>
          </p:cNvCxnSpPr>
          <p:nvPr/>
        </p:nvCxnSpPr>
        <p:spPr>
          <a:xfrm>
            <a:off x="2150700" y="1615850"/>
            <a:ext cx="0" cy="3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" name="Google Shape;547;p60"/>
          <p:cNvCxnSpPr>
            <a:stCxn id="538" idx="2"/>
            <a:endCxn id="539" idx="0"/>
          </p:cNvCxnSpPr>
          <p:nvPr/>
        </p:nvCxnSpPr>
        <p:spPr>
          <a:xfrm>
            <a:off x="2150700" y="3183400"/>
            <a:ext cx="0" cy="4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8" name="Google Shape;548;p60"/>
          <p:cNvCxnSpPr>
            <a:stCxn id="538" idx="3"/>
            <a:endCxn id="541" idx="1"/>
          </p:cNvCxnSpPr>
          <p:nvPr/>
        </p:nvCxnSpPr>
        <p:spPr>
          <a:xfrm flipH="1" rot="10800000">
            <a:off x="3545700" y="2585500"/>
            <a:ext cx="1132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9" name="Google Shape;549;p60"/>
          <p:cNvCxnSpPr>
            <a:endCxn id="542" idx="0"/>
          </p:cNvCxnSpPr>
          <p:nvPr/>
        </p:nvCxnSpPr>
        <p:spPr>
          <a:xfrm>
            <a:off x="6656725" y="2803275"/>
            <a:ext cx="0" cy="3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60"/>
          <p:cNvCxnSpPr>
            <a:stCxn id="542" idx="2"/>
            <a:endCxn id="543" idx="0"/>
          </p:cNvCxnSpPr>
          <p:nvPr/>
        </p:nvCxnSpPr>
        <p:spPr>
          <a:xfrm>
            <a:off x="6656725" y="3545775"/>
            <a:ext cx="0" cy="36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60"/>
          <p:cNvCxnSpPr>
            <a:stCxn id="543" idx="2"/>
            <a:endCxn id="544" idx="0"/>
          </p:cNvCxnSpPr>
          <p:nvPr/>
        </p:nvCxnSpPr>
        <p:spPr>
          <a:xfrm>
            <a:off x="6656725" y="4348625"/>
            <a:ext cx="0" cy="2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2" name="Google Shape;552;p60"/>
          <p:cNvSpPr txBox="1"/>
          <p:nvPr/>
        </p:nvSpPr>
        <p:spPr>
          <a:xfrm>
            <a:off x="1468200" y="3183400"/>
            <a:ext cx="682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True</a:t>
            </a:r>
            <a:endParaRPr sz="1600"/>
          </a:p>
        </p:txBody>
      </p:sp>
      <p:sp>
        <p:nvSpPr>
          <p:cNvPr id="553" name="Google Shape;553;p60"/>
          <p:cNvSpPr txBox="1"/>
          <p:nvPr/>
        </p:nvSpPr>
        <p:spPr>
          <a:xfrm>
            <a:off x="3770475" y="2145100"/>
            <a:ext cx="682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False</a:t>
            </a:r>
            <a:endParaRPr sz="1600"/>
          </a:p>
        </p:txBody>
      </p:sp>
      <p:sp>
        <p:nvSpPr>
          <p:cNvPr id="554" name="Google Shape;55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Request to controller</a:t>
            </a:r>
            <a:endParaRPr/>
          </a:p>
        </p:txBody>
      </p:sp>
      <p:sp>
        <p:nvSpPr>
          <p:cNvPr id="555" name="Google Shape;55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Run Application</a:t>
            </a:r>
            <a:endParaRPr/>
          </a:p>
        </p:txBody>
      </p:sp>
      <p:sp>
        <p:nvSpPr>
          <p:cNvPr id="561" name="Google Shape;561;p61"/>
          <p:cNvSpPr txBox="1"/>
          <p:nvPr>
            <p:ph idx="1" type="body"/>
          </p:nvPr>
        </p:nvSpPr>
        <p:spPr>
          <a:xfrm>
            <a:off x="311700" y="1152475"/>
            <a:ext cx="577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Build environment for controller and view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 sz="1800">
                <a:solidFill>
                  <a:schemeClr val="dk1"/>
                </a:solidFill>
              </a:rPr>
              <a:t>web2py model and controller files are not Python modules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zh-TW" sz="1800">
                <a:solidFill>
                  <a:schemeClr val="dk1"/>
                </a:solidFill>
              </a:rPr>
              <a:t>models and controllers are designed to be executed in a prepared environment that has been pre-populated with web2py global objects (request, response, session, cache and T) and helper functions.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2" name="Google Shape;562;p61"/>
          <p:cNvSpPr/>
          <p:nvPr/>
        </p:nvSpPr>
        <p:spPr>
          <a:xfrm>
            <a:off x="6307500" y="928025"/>
            <a:ext cx="2524800" cy="122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B</a:t>
            </a:r>
            <a:r>
              <a:rPr lang="zh-TW" sz="1800">
                <a:solidFill>
                  <a:schemeClr val="dk1"/>
                </a:solidFill>
              </a:rPr>
              <a:t>uild environment for controller and view</a:t>
            </a:r>
            <a:endParaRPr/>
          </a:p>
        </p:txBody>
      </p:sp>
      <p:sp>
        <p:nvSpPr>
          <p:cNvPr id="563" name="Google Shape;563;p61"/>
          <p:cNvSpPr/>
          <p:nvPr/>
        </p:nvSpPr>
        <p:spPr>
          <a:xfrm>
            <a:off x="6307500" y="2922875"/>
            <a:ext cx="2524800" cy="122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process models, controller and view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(if required)</a:t>
            </a:r>
            <a:endParaRPr/>
          </a:p>
        </p:txBody>
      </p:sp>
      <p:cxnSp>
        <p:nvCxnSpPr>
          <p:cNvPr id="564" name="Google Shape;564;p61"/>
          <p:cNvCxnSpPr>
            <a:stCxn id="562" idx="2"/>
            <a:endCxn id="563" idx="0"/>
          </p:cNvCxnSpPr>
          <p:nvPr/>
        </p:nvCxnSpPr>
        <p:spPr>
          <a:xfrm>
            <a:off x="7569900" y="2156225"/>
            <a:ext cx="0" cy="7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5" name="Google Shape;56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/>
          <p:nvPr/>
        </p:nvSpPr>
        <p:spPr>
          <a:xfrm>
            <a:off x="171750" y="44130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/>
              <a:t>Server manages HTTP requests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755700" y="1996000"/>
            <a:ext cx="2790000" cy="1187400"/>
          </a:xfrm>
          <a:prstGeom prst="diamond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Request for a static file?</a:t>
            </a:r>
            <a:endParaRPr sz="1800"/>
          </a:p>
        </p:txBody>
      </p:sp>
      <p:sp>
        <p:nvSpPr>
          <p:cNvPr id="86" name="Google Shape;86;p17"/>
          <p:cNvSpPr/>
          <p:nvPr/>
        </p:nvSpPr>
        <p:spPr>
          <a:xfrm>
            <a:off x="171750" y="3628050"/>
            <a:ext cx="3957900" cy="78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/>
              <a:t>Read and return (stream) the requested file</a:t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171750" y="118055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</a:rPr>
              <a:t>Parse the HTTP request header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8" name="Google Shape;88;p17"/>
          <p:cNvSpPr/>
          <p:nvPr/>
        </p:nvSpPr>
        <p:spPr>
          <a:xfrm>
            <a:off x="4677775" y="236790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</a:rPr>
              <a:t>Expose wsgi hooks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" name="Google Shape;89;p17"/>
          <p:cNvSpPr/>
          <p:nvPr/>
        </p:nvSpPr>
        <p:spPr>
          <a:xfrm>
            <a:off x="4677775" y="3110475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Parse and load cookies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0" name="Google Shape;90;p17"/>
          <p:cNvSpPr/>
          <p:nvPr/>
        </p:nvSpPr>
        <p:spPr>
          <a:xfrm>
            <a:off x="4677775" y="3913325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Load session or create a new one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" name="Google Shape;91;p17"/>
          <p:cNvSpPr/>
          <p:nvPr/>
        </p:nvSpPr>
        <p:spPr>
          <a:xfrm>
            <a:off x="4677775" y="460955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Run application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92" name="Google Shape;92;p17"/>
          <p:cNvCxnSpPr>
            <a:stCxn id="84" idx="2"/>
            <a:endCxn id="87" idx="0"/>
          </p:cNvCxnSpPr>
          <p:nvPr/>
        </p:nvCxnSpPr>
        <p:spPr>
          <a:xfrm>
            <a:off x="2150700" y="876600"/>
            <a:ext cx="0" cy="3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7"/>
          <p:cNvCxnSpPr>
            <a:stCxn id="87" idx="2"/>
            <a:endCxn id="85" idx="0"/>
          </p:cNvCxnSpPr>
          <p:nvPr/>
        </p:nvCxnSpPr>
        <p:spPr>
          <a:xfrm>
            <a:off x="2150700" y="1615850"/>
            <a:ext cx="0" cy="3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7"/>
          <p:cNvCxnSpPr>
            <a:stCxn id="85" idx="2"/>
            <a:endCxn id="86" idx="0"/>
          </p:cNvCxnSpPr>
          <p:nvPr/>
        </p:nvCxnSpPr>
        <p:spPr>
          <a:xfrm>
            <a:off x="2150700" y="3183400"/>
            <a:ext cx="0" cy="4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7"/>
          <p:cNvCxnSpPr>
            <a:stCxn id="85" idx="3"/>
            <a:endCxn id="88" idx="1"/>
          </p:cNvCxnSpPr>
          <p:nvPr/>
        </p:nvCxnSpPr>
        <p:spPr>
          <a:xfrm flipH="1" rot="10800000">
            <a:off x="3545700" y="2585500"/>
            <a:ext cx="1132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7"/>
          <p:cNvCxnSpPr>
            <a:endCxn id="89" idx="0"/>
          </p:cNvCxnSpPr>
          <p:nvPr/>
        </p:nvCxnSpPr>
        <p:spPr>
          <a:xfrm>
            <a:off x="6656725" y="2803275"/>
            <a:ext cx="0" cy="3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7"/>
          <p:cNvCxnSpPr>
            <a:stCxn id="89" idx="2"/>
            <a:endCxn id="90" idx="0"/>
          </p:cNvCxnSpPr>
          <p:nvPr/>
        </p:nvCxnSpPr>
        <p:spPr>
          <a:xfrm>
            <a:off x="6656725" y="3545775"/>
            <a:ext cx="0" cy="36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7"/>
          <p:cNvCxnSpPr>
            <a:stCxn id="90" idx="2"/>
            <a:endCxn id="91" idx="0"/>
          </p:cNvCxnSpPr>
          <p:nvPr/>
        </p:nvCxnSpPr>
        <p:spPr>
          <a:xfrm>
            <a:off x="6656725" y="4348625"/>
            <a:ext cx="0" cy="2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7"/>
          <p:cNvSpPr txBox="1"/>
          <p:nvPr/>
        </p:nvSpPr>
        <p:spPr>
          <a:xfrm>
            <a:off x="1468200" y="3183400"/>
            <a:ext cx="682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</a:rPr>
              <a:t>True</a:t>
            </a:r>
            <a:endParaRPr sz="1600"/>
          </a:p>
        </p:txBody>
      </p:sp>
      <p:sp>
        <p:nvSpPr>
          <p:cNvPr id="100" name="Google Shape;100;p17"/>
          <p:cNvSpPr txBox="1"/>
          <p:nvPr/>
        </p:nvSpPr>
        <p:spPr>
          <a:xfrm>
            <a:off x="3770475" y="2145100"/>
            <a:ext cx="682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False</a:t>
            </a:r>
            <a:endParaRPr sz="1600"/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Requests to controller</a:t>
            </a:r>
            <a:endParaRPr/>
          </a:p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Run Application (cont.)</a:t>
            </a:r>
            <a:endParaRPr/>
          </a:p>
        </p:txBody>
      </p:sp>
      <p:sp>
        <p:nvSpPr>
          <p:cNvPr id="571" name="Google Shape;571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The controller and the view are executed in different copies of the same environment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 sz="1800">
                <a:solidFill>
                  <a:schemeClr val="dk1"/>
                </a:solidFill>
              </a:rPr>
              <a:t>The view does not see the controller, but it sees the models and it sees the variables returned by the controller action function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The view is only called if the action returns a dictionary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72" name="Google Shape;5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32" y="3298074"/>
            <a:ext cx="6543493" cy="13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Execute application code in restricted environment</a:t>
            </a:r>
            <a:endParaRPr/>
          </a:p>
        </p:txBody>
      </p:sp>
      <p:sp>
        <p:nvSpPr>
          <p:cNvPr id="579" name="Google Shape;579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Application code is compiled and executed with exec() in a try...except... block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Any error in the application code is catched, and the error information is stored into a database table</a:t>
            </a:r>
            <a:endParaRPr/>
          </a:p>
        </p:txBody>
      </p:sp>
      <p:sp>
        <p:nvSpPr>
          <p:cNvPr id="580" name="Google Shape;580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81" name="Google Shape;581;p63"/>
          <p:cNvPicPr preferRelativeResize="0"/>
          <p:nvPr/>
        </p:nvPicPr>
        <p:blipFill rotWithShape="1">
          <a:blip r:embed="rId3">
            <a:alphaModFix/>
          </a:blip>
          <a:srcRect b="28200" l="26189" r="3407" t="14919"/>
          <a:stretch/>
        </p:blipFill>
        <p:spPr>
          <a:xfrm>
            <a:off x="1327825" y="2134250"/>
            <a:ext cx="6621326" cy="30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Sequence diagram of handling error</a:t>
            </a:r>
            <a:endParaRPr/>
          </a:p>
        </p:txBody>
      </p:sp>
      <p:sp>
        <p:nvSpPr>
          <p:cNvPr id="587" name="Google Shape;58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063" y="1017725"/>
            <a:ext cx="6505575" cy="4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595" name="Google Shape;595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Briefly introduce web2py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Request to Controller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Server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Rewrite and parsing incoming URLs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WSGI hooks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Cookies &amp; Session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Run Application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zh-TW">
                <a:solidFill>
                  <a:srgbClr val="000000"/>
                </a:solidFill>
              </a:rPr>
              <a:t>Services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Views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Cron &amp; Scheduler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PyDAL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96" name="Google Shape;596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Restful Web Services</a:t>
            </a:r>
            <a:endParaRPr/>
          </a:p>
        </p:txBody>
      </p:sp>
      <p:sp>
        <p:nvSpPr>
          <p:cNvPr id="602" name="Google Shape;602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 client communicates with the resource by making an HTTP request to the URL that identifies the resource and using the HTTP method POST/GET/PUT/DELETE to pass instructions to the resource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For example, we might want to send a GET request to</a:t>
            </a:r>
            <a:br>
              <a:rPr lang="zh-TW">
                <a:solidFill>
                  <a:srgbClr val="000000"/>
                </a:solidFill>
              </a:rPr>
            </a:br>
            <a:br>
              <a:rPr lang="zh-TW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To create a restful action in web2py</a:t>
            </a:r>
            <a:br>
              <a:rPr lang="zh-TW">
                <a:solidFill>
                  <a:srgbClr val="000000"/>
                </a:solidFill>
              </a:rPr>
            </a:br>
            <a:br>
              <a:rPr lang="zh-TW">
                <a:solidFill>
                  <a:srgbClr val="000000"/>
                </a:solidFill>
              </a:rPr>
            </a:br>
            <a:br>
              <a:rPr lang="zh-TW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request.restful</a:t>
            </a:r>
            <a:r>
              <a:rPr lang="zh-TW">
                <a:solidFill>
                  <a:srgbClr val="000000"/>
                </a:solidFill>
              </a:rPr>
              <a:t> provides a very useful decorator that can be used to change default web2py behaviour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03" name="Google Shape;60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425" y="2454155"/>
            <a:ext cx="3950150" cy="3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425" y="3260350"/>
            <a:ext cx="1783975" cy="4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Restful Web Services</a:t>
            </a:r>
            <a:endParaRPr/>
          </a:p>
        </p:txBody>
      </p:sp>
      <p:sp>
        <p:nvSpPr>
          <p:cNvPr id="611" name="Google Shape;611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12" name="Google Shape;61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950" y="0"/>
            <a:ext cx="60801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Restful Web Services</a:t>
            </a:r>
            <a:endParaRPr/>
          </a:p>
        </p:txBody>
      </p:sp>
      <p:sp>
        <p:nvSpPr>
          <p:cNvPr id="619" name="Google Shape;619;p68"/>
          <p:cNvSpPr txBox="1"/>
          <p:nvPr>
            <p:ph idx="1" type="body"/>
          </p:nvPr>
        </p:nvSpPr>
        <p:spPr>
          <a:xfrm>
            <a:off x="311700" y="1152475"/>
            <a:ext cx="495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web2py uses inner functions to define factory functions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A function that creates other objects (functions)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Add function request.restful() dynamically to another object or class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620" name="Google Shape;620;p68"/>
          <p:cNvGrpSpPr/>
          <p:nvPr/>
        </p:nvGrpSpPr>
        <p:grpSpPr>
          <a:xfrm>
            <a:off x="5264400" y="1219737"/>
            <a:ext cx="3879600" cy="3281874"/>
            <a:chOff x="4607500" y="1057700"/>
            <a:chExt cx="3879600" cy="3281874"/>
          </a:xfrm>
        </p:grpSpPr>
        <p:pic>
          <p:nvPicPr>
            <p:cNvPr id="621" name="Google Shape;621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7550" y="1057700"/>
              <a:ext cx="3879475" cy="3281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p68"/>
            <p:cNvSpPr/>
            <p:nvPr/>
          </p:nvSpPr>
          <p:spPr>
            <a:xfrm>
              <a:off x="4607500" y="1400425"/>
              <a:ext cx="3879600" cy="2697000"/>
            </a:xfrm>
            <a:prstGeom prst="rect">
              <a:avLst/>
            </a:prstGeom>
            <a:solidFill>
              <a:srgbClr val="E1E1E1">
                <a:alpha val="39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3" name="Google Shape;62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300" y="2854050"/>
            <a:ext cx="6838950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Restful Web Services</a:t>
            </a:r>
            <a:endParaRPr/>
          </a:p>
        </p:txBody>
      </p:sp>
      <p:sp>
        <p:nvSpPr>
          <p:cNvPr id="630" name="Google Shape;630;p69"/>
          <p:cNvSpPr txBox="1"/>
          <p:nvPr>
            <p:ph idx="1" type="body"/>
          </p:nvPr>
        </p:nvSpPr>
        <p:spPr>
          <a:xfrm>
            <a:off x="311700" y="1152475"/>
            <a:ext cx="536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Modify restful action in web2py</a:t>
            </a:r>
            <a:br>
              <a:rPr lang="zh-TW">
                <a:solidFill>
                  <a:srgbClr val="000000"/>
                </a:solidFill>
              </a:rPr>
            </a:br>
            <a:br>
              <a:rPr lang="zh-TW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@request.restful() decorator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Make sure that the extension (.html, .xml, .json) is stored in request.extension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Map the request method into the corresponding function within the action (GET, POST, PUT, DELETE)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Pass request.args and request.vars to the selected function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31" name="Google Shape;6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600" y="1574675"/>
            <a:ext cx="1783975" cy="4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293" y="0"/>
            <a:ext cx="30517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9"/>
          <p:cNvSpPr/>
          <p:nvPr/>
        </p:nvSpPr>
        <p:spPr>
          <a:xfrm>
            <a:off x="4419600" y="1646100"/>
            <a:ext cx="474300" cy="34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073" y="0"/>
            <a:ext cx="25819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Remote Procedure Calls</a:t>
            </a:r>
            <a:endParaRPr/>
          </a:p>
        </p:txBody>
      </p:sp>
      <p:sp>
        <p:nvSpPr>
          <p:cNvPr id="641" name="Google Shape;641;p70"/>
          <p:cNvSpPr txBox="1"/>
          <p:nvPr>
            <p:ph idx="1" type="body"/>
          </p:nvPr>
        </p:nvSpPr>
        <p:spPr>
          <a:xfrm>
            <a:off x="311700" y="1152475"/>
            <a:ext cx="551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web2py provides a mechanism to turn any function into a web service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Work for a fixed set of protocols; not easily extensible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May take arguments or be defined in a model instead of controller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Decorate functions to expose as a service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42" name="Google Shape;64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25" y="3064500"/>
            <a:ext cx="3702875" cy="37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913" y="4392800"/>
            <a:ext cx="3416200" cy="2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9125" y="4781800"/>
            <a:ext cx="3447763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9125" y="3528925"/>
            <a:ext cx="3447775" cy="27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9120" y="4003800"/>
            <a:ext cx="3387668" cy="2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653" name="Google Shape;653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Briefly introduce web2py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Request to Controller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Server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Rewrite and parsing incoming URLs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WSGI hooks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Cookies &amp; Session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Run Application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Services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zh-TW">
                <a:solidFill>
                  <a:srgbClr val="000000"/>
                </a:solidFill>
              </a:rPr>
              <a:t>Views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Cron &amp; Scheduler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PyDAL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4" name="Google Shape;65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171750" y="44130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/>
              <a:t>Server manages HTTP requests</a:t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755700" y="1996000"/>
            <a:ext cx="2790000" cy="1187400"/>
          </a:xfrm>
          <a:prstGeom prst="diamond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Request for a static file?</a:t>
            </a:r>
            <a:endParaRPr sz="1800"/>
          </a:p>
        </p:txBody>
      </p:sp>
      <p:sp>
        <p:nvSpPr>
          <p:cNvPr id="109" name="Google Shape;109;p18"/>
          <p:cNvSpPr/>
          <p:nvPr/>
        </p:nvSpPr>
        <p:spPr>
          <a:xfrm>
            <a:off x="171750" y="3628050"/>
            <a:ext cx="3957900" cy="78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/>
              <a:t>Read and return (stream) the requested file</a:t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171750" y="118055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</a:rPr>
              <a:t>Parse the HTTP request header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" name="Google Shape;111;p18"/>
          <p:cNvSpPr/>
          <p:nvPr/>
        </p:nvSpPr>
        <p:spPr>
          <a:xfrm>
            <a:off x="4677775" y="236790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</a:rPr>
              <a:t>E</a:t>
            </a:r>
            <a:r>
              <a:rPr lang="zh-TW" sz="1800">
                <a:solidFill>
                  <a:schemeClr val="dk1"/>
                </a:solidFill>
              </a:rPr>
              <a:t>xpose wsgi hooks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" name="Google Shape;112;p18"/>
          <p:cNvSpPr/>
          <p:nvPr/>
        </p:nvSpPr>
        <p:spPr>
          <a:xfrm>
            <a:off x="4677775" y="3110475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Parse and load cookies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" name="Google Shape;113;p18"/>
          <p:cNvSpPr/>
          <p:nvPr/>
        </p:nvSpPr>
        <p:spPr>
          <a:xfrm>
            <a:off x="4677775" y="3913325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Load session or create a new one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" name="Google Shape;114;p18"/>
          <p:cNvSpPr/>
          <p:nvPr/>
        </p:nvSpPr>
        <p:spPr>
          <a:xfrm>
            <a:off x="4677775" y="4609550"/>
            <a:ext cx="3957900" cy="43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Run application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15" name="Google Shape;115;p18"/>
          <p:cNvCxnSpPr>
            <a:stCxn id="107" idx="2"/>
            <a:endCxn id="110" idx="0"/>
          </p:cNvCxnSpPr>
          <p:nvPr/>
        </p:nvCxnSpPr>
        <p:spPr>
          <a:xfrm>
            <a:off x="2150700" y="876600"/>
            <a:ext cx="0" cy="3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18"/>
          <p:cNvCxnSpPr>
            <a:stCxn id="110" idx="2"/>
            <a:endCxn id="108" idx="0"/>
          </p:cNvCxnSpPr>
          <p:nvPr/>
        </p:nvCxnSpPr>
        <p:spPr>
          <a:xfrm>
            <a:off x="2150700" y="1615850"/>
            <a:ext cx="0" cy="3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8"/>
          <p:cNvCxnSpPr>
            <a:stCxn id="108" idx="2"/>
            <a:endCxn id="109" idx="0"/>
          </p:cNvCxnSpPr>
          <p:nvPr/>
        </p:nvCxnSpPr>
        <p:spPr>
          <a:xfrm>
            <a:off x="2150700" y="3183400"/>
            <a:ext cx="0" cy="4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8"/>
          <p:cNvCxnSpPr>
            <a:stCxn id="108" idx="3"/>
            <a:endCxn id="111" idx="1"/>
          </p:cNvCxnSpPr>
          <p:nvPr/>
        </p:nvCxnSpPr>
        <p:spPr>
          <a:xfrm flipH="1" rot="10800000">
            <a:off x="3545700" y="2585500"/>
            <a:ext cx="1132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8"/>
          <p:cNvCxnSpPr>
            <a:endCxn id="112" idx="0"/>
          </p:cNvCxnSpPr>
          <p:nvPr/>
        </p:nvCxnSpPr>
        <p:spPr>
          <a:xfrm>
            <a:off x="6656725" y="2803275"/>
            <a:ext cx="0" cy="3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8"/>
          <p:cNvCxnSpPr>
            <a:stCxn id="112" idx="2"/>
            <a:endCxn id="113" idx="0"/>
          </p:cNvCxnSpPr>
          <p:nvPr/>
        </p:nvCxnSpPr>
        <p:spPr>
          <a:xfrm>
            <a:off x="6656725" y="3545775"/>
            <a:ext cx="0" cy="36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8"/>
          <p:cNvCxnSpPr>
            <a:stCxn id="113" idx="2"/>
            <a:endCxn id="114" idx="0"/>
          </p:cNvCxnSpPr>
          <p:nvPr/>
        </p:nvCxnSpPr>
        <p:spPr>
          <a:xfrm>
            <a:off x="6656725" y="4348625"/>
            <a:ext cx="0" cy="2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8"/>
          <p:cNvSpPr txBox="1"/>
          <p:nvPr/>
        </p:nvSpPr>
        <p:spPr>
          <a:xfrm>
            <a:off x="1468200" y="3183400"/>
            <a:ext cx="682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</a:rPr>
              <a:t>True</a:t>
            </a:r>
            <a:endParaRPr sz="1600"/>
          </a:p>
        </p:txBody>
      </p:sp>
      <p:sp>
        <p:nvSpPr>
          <p:cNvPr id="123" name="Google Shape;123;p18"/>
          <p:cNvSpPr txBox="1"/>
          <p:nvPr/>
        </p:nvSpPr>
        <p:spPr>
          <a:xfrm>
            <a:off x="3770475" y="2145100"/>
            <a:ext cx="682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False</a:t>
            </a:r>
            <a:endParaRPr sz="1600"/>
          </a:p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Request to controller</a:t>
            </a:r>
            <a:endParaRPr/>
          </a:p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139025" y="372600"/>
            <a:ext cx="4107900" cy="57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How the Client Gets Data</a:t>
            </a:r>
            <a:endParaRPr/>
          </a:p>
        </p:txBody>
      </p:sp>
      <p:sp>
        <p:nvSpPr>
          <p:cNvPr id="660" name="Google Shape;66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1" name="Google Shape;661;p72"/>
          <p:cNvSpPr/>
          <p:nvPr/>
        </p:nvSpPr>
        <p:spPr>
          <a:xfrm>
            <a:off x="617925" y="2219325"/>
            <a:ext cx="2790000" cy="790500"/>
          </a:xfrm>
          <a:prstGeom prst="diamond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72"/>
          <p:cNvSpPr txBox="1"/>
          <p:nvPr/>
        </p:nvSpPr>
        <p:spPr>
          <a:xfrm>
            <a:off x="859000" y="2417775"/>
            <a:ext cx="288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Controller returns a dict?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72"/>
          <p:cNvSpPr/>
          <p:nvPr/>
        </p:nvSpPr>
        <p:spPr>
          <a:xfrm>
            <a:off x="617925" y="1064025"/>
            <a:ext cx="2790000" cy="790500"/>
          </a:xfrm>
          <a:prstGeom prst="diamond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72"/>
          <p:cNvSpPr txBox="1"/>
          <p:nvPr/>
        </p:nvSpPr>
        <p:spPr>
          <a:xfrm>
            <a:off x="1183125" y="1153500"/>
            <a:ext cx="187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Controller returns an XML element?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72"/>
          <p:cNvCxnSpPr>
            <a:endCxn id="661" idx="0"/>
          </p:cNvCxnSpPr>
          <p:nvPr/>
        </p:nvCxnSpPr>
        <p:spPr>
          <a:xfrm>
            <a:off x="2012925" y="1854525"/>
            <a:ext cx="0" cy="3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6" name="Google Shape;666;p72"/>
          <p:cNvSpPr/>
          <p:nvPr/>
        </p:nvSpPr>
        <p:spPr>
          <a:xfrm>
            <a:off x="3998125" y="1044975"/>
            <a:ext cx="2628900" cy="8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Transform the XML element into XML texts</a:t>
            </a:r>
            <a:endParaRPr/>
          </a:p>
        </p:txBody>
      </p:sp>
      <p:sp>
        <p:nvSpPr>
          <p:cNvPr id="667" name="Google Shape;667;p72"/>
          <p:cNvSpPr/>
          <p:nvPr/>
        </p:nvSpPr>
        <p:spPr>
          <a:xfrm>
            <a:off x="3998125" y="2200275"/>
            <a:ext cx="2628900" cy="8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Render views</a:t>
            </a:r>
            <a:endParaRPr/>
          </a:p>
        </p:txBody>
      </p:sp>
      <p:sp>
        <p:nvSpPr>
          <p:cNvPr id="668" name="Google Shape;668;p72"/>
          <p:cNvSpPr/>
          <p:nvPr/>
        </p:nvSpPr>
        <p:spPr>
          <a:xfrm>
            <a:off x="698475" y="3562350"/>
            <a:ext cx="2628900" cy="8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Return it directly</a:t>
            </a:r>
            <a:br>
              <a:rPr lang="zh-TW"/>
            </a:br>
            <a:r>
              <a:rPr lang="zh-TW"/>
              <a:t>(usually a string)</a:t>
            </a:r>
            <a:endParaRPr/>
          </a:p>
        </p:txBody>
      </p:sp>
      <p:cxnSp>
        <p:nvCxnSpPr>
          <p:cNvPr id="669" name="Google Shape;669;p72"/>
          <p:cNvCxnSpPr>
            <a:stCxn id="661" idx="2"/>
            <a:endCxn id="668" idx="0"/>
          </p:cNvCxnSpPr>
          <p:nvPr/>
        </p:nvCxnSpPr>
        <p:spPr>
          <a:xfrm>
            <a:off x="2012925" y="3009825"/>
            <a:ext cx="0" cy="5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0" name="Google Shape;670;p72"/>
          <p:cNvCxnSpPr>
            <a:endCxn id="667" idx="1"/>
          </p:cNvCxnSpPr>
          <p:nvPr/>
        </p:nvCxnSpPr>
        <p:spPr>
          <a:xfrm>
            <a:off x="3400525" y="2613375"/>
            <a:ext cx="5976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1" name="Google Shape;671;p72"/>
          <p:cNvCxnSpPr>
            <a:endCxn id="666" idx="1"/>
          </p:cNvCxnSpPr>
          <p:nvPr/>
        </p:nvCxnSpPr>
        <p:spPr>
          <a:xfrm>
            <a:off x="3400525" y="1458675"/>
            <a:ext cx="5976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72"/>
          <p:cNvSpPr/>
          <p:nvPr/>
        </p:nvSpPr>
        <p:spPr>
          <a:xfrm>
            <a:off x="3852875" y="2054225"/>
            <a:ext cx="2952600" cy="1162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72"/>
          <p:cNvSpPr txBox="1"/>
          <p:nvPr/>
        </p:nvSpPr>
        <p:spPr>
          <a:xfrm>
            <a:off x="3887975" y="3548700"/>
            <a:ext cx="2882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Transform the template into Python code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Run it</a:t>
            </a:r>
            <a:endParaRPr/>
          </a:p>
        </p:txBody>
      </p:sp>
      <p:sp>
        <p:nvSpPr>
          <p:cNvPr id="674" name="Google Shape;674;p72"/>
          <p:cNvSpPr txBox="1"/>
          <p:nvPr/>
        </p:nvSpPr>
        <p:spPr>
          <a:xfrm>
            <a:off x="3220025" y="1040200"/>
            <a:ext cx="682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True</a:t>
            </a:r>
            <a:endParaRPr sz="1600"/>
          </a:p>
        </p:txBody>
      </p:sp>
      <p:sp>
        <p:nvSpPr>
          <p:cNvPr id="675" name="Google Shape;675;p72"/>
          <p:cNvSpPr txBox="1"/>
          <p:nvPr/>
        </p:nvSpPr>
        <p:spPr>
          <a:xfrm>
            <a:off x="3220025" y="2200275"/>
            <a:ext cx="682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True</a:t>
            </a:r>
            <a:endParaRPr sz="1600"/>
          </a:p>
        </p:txBody>
      </p:sp>
      <p:sp>
        <p:nvSpPr>
          <p:cNvPr id="676" name="Google Shape;676;p72"/>
          <p:cNvSpPr txBox="1"/>
          <p:nvPr/>
        </p:nvSpPr>
        <p:spPr>
          <a:xfrm>
            <a:off x="2079300" y="1814625"/>
            <a:ext cx="682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False</a:t>
            </a:r>
            <a:endParaRPr sz="1600"/>
          </a:p>
        </p:txBody>
      </p:sp>
      <p:sp>
        <p:nvSpPr>
          <p:cNvPr id="677" name="Google Shape;677;p72"/>
          <p:cNvSpPr txBox="1"/>
          <p:nvPr/>
        </p:nvSpPr>
        <p:spPr>
          <a:xfrm>
            <a:off x="2079300" y="2987588"/>
            <a:ext cx="682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False</a:t>
            </a:r>
            <a:endParaRPr sz="16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25" y="2287650"/>
            <a:ext cx="8897946" cy="2680674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XML Elements: </a:t>
            </a:r>
            <a:r>
              <a:rPr lang="zh-TW"/>
              <a:t>Helpers for </a:t>
            </a:r>
            <a:r>
              <a:rPr lang="zh-TW"/>
              <a:t>HTML Tag</a:t>
            </a:r>
            <a:endParaRPr/>
          </a:p>
        </p:txBody>
      </p:sp>
      <p:sp>
        <p:nvSpPr>
          <p:cNvPr id="684" name="Google Shape;684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Create HTML tags with Python functions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Doing </a:t>
            </a:r>
            <a:r>
              <a:rPr lang="zh-TW">
                <a:solidFill>
                  <a:srgbClr val="000000"/>
                </a:solidFill>
              </a:rPr>
              <a:t>miscellaneous stuffs (e.g., </a:t>
            </a:r>
            <a:r>
              <a:rPr lang="zh-TW">
                <a:solidFill>
                  <a:srgbClr val="000000"/>
                </a:solidFill>
              </a:rPr>
              <a:t>escaping)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85" name="Google Shape;685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6" name="Google Shape;686;p73"/>
          <p:cNvSpPr txBox="1"/>
          <p:nvPr/>
        </p:nvSpPr>
        <p:spPr>
          <a:xfrm>
            <a:off x="406975" y="2215500"/>
            <a:ext cx="4752900" cy="117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def index():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import gluon.html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return gluon.html.SPAN("Hello World &lt;3")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 client gets &lt;span&gt;Hello World &amp;lt;3&lt;/span&gt;</a:t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Yet Another Template Language (YATL)</a:t>
            </a:r>
            <a:endParaRPr/>
          </a:p>
        </p:txBody>
      </p:sp>
      <p:sp>
        <p:nvSpPr>
          <p:cNvPr id="692" name="Google Shape;692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 template language similar to Django’s  templates or Flask’s Jinja2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Allow using control flow statements of Python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 template can extend another one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Often used with HTML tag helpers to generate HTML with ease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The main class, TemplateParser, does both parsing and transformation to Python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93" name="Google Shape;693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4" name="Google Shape;694;p74"/>
          <p:cNvSpPr txBox="1"/>
          <p:nvPr/>
        </p:nvSpPr>
        <p:spPr>
          <a:xfrm>
            <a:off x="1032325" y="3329725"/>
            <a:ext cx="2520300" cy="1409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 if authenticated: }}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{{=T(</a:t>
            </a: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Good!</a:t>
            </a: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")}}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 else: }}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{{=T("Oops")}}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 pass }}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5" name="Google Shape;695;p74"/>
          <p:cNvSpPr txBox="1"/>
          <p:nvPr/>
        </p:nvSpPr>
        <p:spPr>
          <a:xfrm>
            <a:off x="4910075" y="3329725"/>
            <a:ext cx="3284400" cy="1409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if authenticated: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response.write(T(</a:t>
            </a: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"Good!"</a:t>
            </a: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response.write(T("Oops"))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6" name="Google Shape;696;p74"/>
          <p:cNvSpPr/>
          <p:nvPr/>
        </p:nvSpPr>
        <p:spPr>
          <a:xfrm>
            <a:off x="3826025" y="3858125"/>
            <a:ext cx="8106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Extension of Templates</a:t>
            </a:r>
            <a:endParaRPr/>
          </a:p>
        </p:txBody>
      </p:sp>
      <p:sp>
        <p:nvSpPr>
          <p:cNvPr id="702" name="Google Shape;702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zh-TW" sz="1400"/>
            </a:br>
            <a:endParaRPr sz="1400"/>
          </a:p>
        </p:txBody>
      </p:sp>
      <p:sp>
        <p:nvSpPr>
          <p:cNvPr id="703" name="Google Shape;703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04" name="Google Shape;704;p75"/>
          <p:cNvSpPr txBox="1"/>
          <p:nvPr/>
        </p:nvSpPr>
        <p:spPr>
          <a:xfrm>
            <a:off x="311700" y="1466150"/>
            <a:ext cx="5313600" cy="1409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&lt;html&gt;&lt;head&gt;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 block head }}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&lt;title&gt;{{ block title }}web2py view{{ end }}&lt;/title&gt;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 end }}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&lt;/head&gt;&lt;body&gt;&lt;/body&gt;&lt;/html&gt;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5" name="Google Shape;705;p75"/>
          <p:cNvSpPr txBox="1"/>
          <p:nvPr/>
        </p:nvSpPr>
        <p:spPr>
          <a:xfrm>
            <a:off x="311700" y="3220775"/>
            <a:ext cx="4292400" cy="1669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 extends "layout.html" }}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 block head }}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 super }}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&lt;link rel="stylesheet" href="index.css" /&gt;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 end }}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 block title }}Index{{ end }}</a:t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75"/>
          <p:cNvSpPr txBox="1"/>
          <p:nvPr/>
        </p:nvSpPr>
        <p:spPr>
          <a:xfrm>
            <a:off x="311700" y="1100150"/>
            <a:ext cx="122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layout.html</a:t>
            </a:r>
            <a:endParaRPr/>
          </a:p>
        </p:txBody>
      </p:sp>
      <p:sp>
        <p:nvSpPr>
          <p:cNvPr id="707" name="Google Shape;707;p75"/>
          <p:cNvSpPr txBox="1"/>
          <p:nvPr/>
        </p:nvSpPr>
        <p:spPr>
          <a:xfrm>
            <a:off x="311700" y="2862200"/>
            <a:ext cx="122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index</a:t>
            </a:r>
            <a:r>
              <a:rPr lang="zh-TW"/>
              <a:t>.html</a:t>
            </a:r>
            <a:endParaRPr/>
          </a:p>
        </p:txBody>
      </p:sp>
      <p:sp>
        <p:nvSpPr>
          <p:cNvPr id="708" name="Google Shape;708;p75"/>
          <p:cNvSpPr txBox="1"/>
          <p:nvPr/>
        </p:nvSpPr>
        <p:spPr>
          <a:xfrm>
            <a:off x="4795025" y="3324275"/>
            <a:ext cx="4292400" cy="1200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&lt;html&gt;&lt;head&gt;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&lt;title&gt;Index&lt;/title&gt;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&lt;link rel="stylesheet" href="index.css" /&gt;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&lt;/head&gt;&lt;body&gt;&lt;/body&gt;&lt;/html&gt;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09" name="Google Shape;709;p75"/>
          <p:cNvCxnSpPr>
            <a:endCxn id="708" idx="1"/>
          </p:cNvCxnSpPr>
          <p:nvPr/>
        </p:nvCxnSpPr>
        <p:spPr>
          <a:xfrm>
            <a:off x="4639925" y="2899025"/>
            <a:ext cx="155100" cy="10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0" name="Google Shape;710;p75"/>
          <p:cNvCxnSpPr>
            <a:stCxn id="705" idx="3"/>
            <a:endCxn id="708" idx="1"/>
          </p:cNvCxnSpPr>
          <p:nvPr/>
        </p:nvCxnSpPr>
        <p:spPr>
          <a:xfrm flipH="1" rot="10800000">
            <a:off x="4604100" y="3924275"/>
            <a:ext cx="190800" cy="1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1" name="Google Shape;711;p75"/>
          <p:cNvSpPr txBox="1"/>
          <p:nvPr/>
        </p:nvSpPr>
        <p:spPr>
          <a:xfrm>
            <a:off x="5563650" y="1497050"/>
            <a:ext cx="3457500" cy="13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block</a:t>
            </a:r>
            <a:r>
              <a:rPr lang="zh-TW"/>
              <a:t>: contents that can be replaced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zh-TW"/>
              <a:t>: place the content from the base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zh-TW"/>
              <a:t>: for template reuse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Parsing YATL</a:t>
            </a:r>
            <a:endParaRPr/>
          </a:p>
        </p:txBody>
      </p:sp>
      <p:sp>
        <p:nvSpPr>
          <p:cNvPr id="717" name="Google Shape;717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&lt;head&gt;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{{ block head }}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&lt;title&gt;{{ block title }}web2py view{{ end }}&lt;/title&gt;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{{ end }}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&lt;/head&gt;</a:t>
            </a:r>
            <a:endParaRPr/>
          </a:p>
        </p:txBody>
      </p:sp>
      <p:sp>
        <p:nvSpPr>
          <p:cNvPr id="718" name="Google Shape;718;p76"/>
          <p:cNvSpPr txBox="1"/>
          <p:nvPr>
            <p:ph idx="12" type="sldNum"/>
          </p:nvPr>
        </p:nvSpPr>
        <p:spPr>
          <a:xfrm>
            <a:off x="8485008" y="4627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9" name="Google Shape;719;p76"/>
          <p:cNvSpPr/>
          <p:nvPr/>
        </p:nvSpPr>
        <p:spPr>
          <a:xfrm>
            <a:off x="318375" y="1203175"/>
            <a:ext cx="9591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76"/>
          <p:cNvSpPr/>
          <p:nvPr/>
        </p:nvSpPr>
        <p:spPr>
          <a:xfrm>
            <a:off x="318375" y="1675125"/>
            <a:ext cx="5015100" cy="1501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76"/>
          <p:cNvSpPr/>
          <p:nvPr/>
        </p:nvSpPr>
        <p:spPr>
          <a:xfrm>
            <a:off x="318375" y="3254675"/>
            <a:ext cx="10740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76"/>
          <p:cNvSpPr/>
          <p:nvPr/>
        </p:nvSpPr>
        <p:spPr>
          <a:xfrm>
            <a:off x="405450" y="2228925"/>
            <a:ext cx="6162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76"/>
          <p:cNvSpPr/>
          <p:nvPr/>
        </p:nvSpPr>
        <p:spPr>
          <a:xfrm>
            <a:off x="1021650" y="2145050"/>
            <a:ext cx="3516900" cy="57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76"/>
          <p:cNvSpPr/>
          <p:nvPr/>
        </p:nvSpPr>
        <p:spPr>
          <a:xfrm>
            <a:off x="2421675" y="2228925"/>
            <a:ext cx="13485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76"/>
          <p:cNvSpPr/>
          <p:nvPr/>
        </p:nvSpPr>
        <p:spPr>
          <a:xfrm>
            <a:off x="4538550" y="2234600"/>
            <a:ext cx="7146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6" name="Google Shape;726;p76"/>
          <p:cNvCxnSpPr>
            <a:stCxn id="721" idx="3"/>
          </p:cNvCxnSpPr>
          <p:nvPr/>
        </p:nvCxnSpPr>
        <p:spPr>
          <a:xfrm>
            <a:off x="1392375" y="3451475"/>
            <a:ext cx="1362300" cy="1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p76"/>
          <p:cNvCxnSpPr>
            <a:stCxn id="725" idx="2"/>
          </p:cNvCxnSpPr>
          <p:nvPr/>
        </p:nvCxnSpPr>
        <p:spPr>
          <a:xfrm flipH="1">
            <a:off x="3380550" y="2628200"/>
            <a:ext cx="1515300" cy="7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76"/>
          <p:cNvCxnSpPr>
            <a:stCxn id="722" idx="2"/>
          </p:cNvCxnSpPr>
          <p:nvPr/>
        </p:nvCxnSpPr>
        <p:spPr>
          <a:xfrm>
            <a:off x="713550" y="2622525"/>
            <a:ext cx="1995000" cy="80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76"/>
          <p:cNvSpPr txBox="1"/>
          <p:nvPr/>
        </p:nvSpPr>
        <p:spPr>
          <a:xfrm>
            <a:off x="2803313" y="3254675"/>
            <a:ext cx="80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Node</a:t>
            </a:r>
            <a:endParaRPr sz="1800"/>
          </a:p>
        </p:txBody>
      </p:sp>
      <p:cxnSp>
        <p:nvCxnSpPr>
          <p:cNvPr id="730" name="Google Shape;730;p76"/>
          <p:cNvCxnSpPr>
            <a:stCxn id="723" idx="0"/>
          </p:cNvCxnSpPr>
          <p:nvPr/>
        </p:nvCxnSpPr>
        <p:spPr>
          <a:xfrm flipH="1" rot="10800000">
            <a:off x="2780100" y="1042550"/>
            <a:ext cx="2189400" cy="1102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76"/>
          <p:cNvCxnSpPr>
            <a:stCxn id="720" idx="0"/>
          </p:cNvCxnSpPr>
          <p:nvPr/>
        </p:nvCxnSpPr>
        <p:spPr>
          <a:xfrm flipH="1" rot="10800000">
            <a:off x="2825925" y="889725"/>
            <a:ext cx="2142600" cy="78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2" name="Google Shape;732;p76"/>
          <p:cNvSpPr txBox="1"/>
          <p:nvPr/>
        </p:nvSpPr>
        <p:spPr>
          <a:xfrm>
            <a:off x="5053848" y="723975"/>
            <a:ext cx="171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Block</a:t>
            </a:r>
            <a:r>
              <a:rPr lang="zh-TW" sz="1800"/>
              <a:t>Node</a:t>
            </a:r>
            <a:endParaRPr sz="1800"/>
          </a:p>
        </p:txBody>
      </p:sp>
      <p:grpSp>
        <p:nvGrpSpPr>
          <p:cNvPr id="733" name="Google Shape;733;p76"/>
          <p:cNvGrpSpPr/>
          <p:nvPr/>
        </p:nvGrpSpPr>
        <p:grpSpPr>
          <a:xfrm>
            <a:off x="5567850" y="1296775"/>
            <a:ext cx="3465850" cy="3415900"/>
            <a:chOff x="5567850" y="1296775"/>
            <a:chExt cx="3465850" cy="3415900"/>
          </a:xfrm>
        </p:grpSpPr>
        <p:sp>
          <p:nvSpPr>
            <p:cNvPr id="734" name="Google Shape;734;p76"/>
            <p:cNvSpPr/>
            <p:nvPr/>
          </p:nvSpPr>
          <p:spPr>
            <a:xfrm>
              <a:off x="6689075" y="2234600"/>
              <a:ext cx="1074000" cy="62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/>
                <a:t>block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/>
                <a:t>head</a:t>
              </a:r>
              <a:endParaRPr sz="1800"/>
            </a:p>
          </p:txBody>
        </p:sp>
        <p:sp>
          <p:nvSpPr>
            <p:cNvPr id="735" name="Google Shape;735;p76"/>
            <p:cNvSpPr/>
            <p:nvPr/>
          </p:nvSpPr>
          <p:spPr>
            <a:xfrm>
              <a:off x="6690425" y="3254675"/>
              <a:ext cx="1074000" cy="62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/>
                <a:t>block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/>
                <a:t>title</a:t>
              </a:r>
              <a:endParaRPr sz="1800"/>
            </a:p>
          </p:txBody>
        </p:sp>
        <p:sp>
          <p:nvSpPr>
            <p:cNvPr id="736" name="Google Shape;736;p76"/>
            <p:cNvSpPr/>
            <p:nvPr/>
          </p:nvSpPr>
          <p:spPr>
            <a:xfrm>
              <a:off x="6452225" y="1296775"/>
              <a:ext cx="1550400" cy="62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/>
                <a:t>Content</a:t>
              </a:r>
              <a:endParaRPr sz="1800"/>
            </a:p>
          </p:txBody>
        </p:sp>
        <p:sp>
          <p:nvSpPr>
            <p:cNvPr id="737" name="Google Shape;737;p76"/>
            <p:cNvSpPr/>
            <p:nvPr/>
          </p:nvSpPr>
          <p:spPr>
            <a:xfrm>
              <a:off x="5567850" y="2234600"/>
              <a:ext cx="1074000" cy="62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/>
                <a:t>&lt;head&gt;</a:t>
              </a:r>
              <a:endParaRPr sz="1800"/>
            </a:p>
          </p:txBody>
        </p:sp>
        <p:sp>
          <p:nvSpPr>
            <p:cNvPr id="738" name="Google Shape;738;p76"/>
            <p:cNvSpPr/>
            <p:nvPr/>
          </p:nvSpPr>
          <p:spPr>
            <a:xfrm>
              <a:off x="7810300" y="2234600"/>
              <a:ext cx="1223400" cy="62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/>
                <a:t>&lt;/head&gt;</a:t>
              </a:r>
              <a:endParaRPr sz="1800"/>
            </a:p>
          </p:txBody>
        </p:sp>
        <p:sp>
          <p:nvSpPr>
            <p:cNvPr id="739" name="Google Shape;739;p76"/>
            <p:cNvSpPr/>
            <p:nvPr/>
          </p:nvSpPr>
          <p:spPr>
            <a:xfrm>
              <a:off x="6367625" y="4089575"/>
              <a:ext cx="1716900" cy="62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/>
                <a:t>web2py view</a:t>
              </a:r>
              <a:endParaRPr sz="1800"/>
            </a:p>
          </p:txBody>
        </p:sp>
        <p:sp>
          <p:nvSpPr>
            <p:cNvPr id="740" name="Google Shape;740;p76"/>
            <p:cNvSpPr/>
            <p:nvPr/>
          </p:nvSpPr>
          <p:spPr>
            <a:xfrm>
              <a:off x="5567850" y="3254675"/>
              <a:ext cx="1074000" cy="62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/>
                <a:t>&lt;title&gt;</a:t>
              </a:r>
              <a:endParaRPr sz="1800"/>
            </a:p>
          </p:txBody>
        </p:sp>
        <p:sp>
          <p:nvSpPr>
            <p:cNvPr id="741" name="Google Shape;741;p76"/>
            <p:cNvSpPr/>
            <p:nvPr/>
          </p:nvSpPr>
          <p:spPr>
            <a:xfrm>
              <a:off x="7848700" y="3254675"/>
              <a:ext cx="1074000" cy="62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/>
                <a:t>&lt;/title&gt;</a:t>
              </a:r>
              <a:endParaRPr sz="1800"/>
            </a:p>
          </p:txBody>
        </p:sp>
        <p:cxnSp>
          <p:nvCxnSpPr>
            <p:cNvPr id="742" name="Google Shape;742;p76"/>
            <p:cNvCxnSpPr>
              <a:stCxn id="736" idx="2"/>
              <a:endCxn id="737" idx="0"/>
            </p:cNvCxnSpPr>
            <p:nvPr/>
          </p:nvCxnSpPr>
          <p:spPr>
            <a:xfrm flipH="1">
              <a:off x="6104825" y="1919875"/>
              <a:ext cx="1122600" cy="31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3" name="Google Shape;743;p76"/>
            <p:cNvCxnSpPr>
              <a:stCxn id="736" idx="2"/>
              <a:endCxn id="734" idx="0"/>
            </p:cNvCxnSpPr>
            <p:nvPr/>
          </p:nvCxnSpPr>
          <p:spPr>
            <a:xfrm flipH="1">
              <a:off x="7226225" y="1919875"/>
              <a:ext cx="1200" cy="31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4" name="Google Shape;744;p76"/>
            <p:cNvCxnSpPr>
              <a:stCxn id="738" idx="0"/>
              <a:endCxn id="736" idx="2"/>
            </p:cNvCxnSpPr>
            <p:nvPr/>
          </p:nvCxnSpPr>
          <p:spPr>
            <a:xfrm rot="10800000">
              <a:off x="7227400" y="1919900"/>
              <a:ext cx="1194600" cy="31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5" name="Google Shape;745;p76"/>
            <p:cNvCxnSpPr>
              <a:stCxn id="740" idx="0"/>
              <a:endCxn id="734" idx="2"/>
            </p:cNvCxnSpPr>
            <p:nvPr/>
          </p:nvCxnSpPr>
          <p:spPr>
            <a:xfrm flipH="1" rot="10800000">
              <a:off x="6104850" y="2857775"/>
              <a:ext cx="1121100" cy="39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6" name="Google Shape;746;p76"/>
            <p:cNvCxnSpPr>
              <a:stCxn id="735" idx="0"/>
              <a:endCxn id="734" idx="2"/>
            </p:cNvCxnSpPr>
            <p:nvPr/>
          </p:nvCxnSpPr>
          <p:spPr>
            <a:xfrm rot="10800000">
              <a:off x="7226225" y="2857775"/>
              <a:ext cx="1200" cy="39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7" name="Google Shape;747;p76"/>
            <p:cNvCxnSpPr>
              <a:stCxn id="741" idx="0"/>
              <a:endCxn id="734" idx="2"/>
            </p:cNvCxnSpPr>
            <p:nvPr/>
          </p:nvCxnSpPr>
          <p:spPr>
            <a:xfrm rot="10800000">
              <a:off x="7226200" y="2857775"/>
              <a:ext cx="1159500" cy="39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8" name="Google Shape;748;p76"/>
            <p:cNvCxnSpPr>
              <a:stCxn id="739" idx="0"/>
              <a:endCxn id="735" idx="2"/>
            </p:cNvCxnSpPr>
            <p:nvPr/>
          </p:nvCxnSpPr>
          <p:spPr>
            <a:xfrm flipH="1" rot="10800000">
              <a:off x="7226075" y="3877775"/>
              <a:ext cx="1500" cy="21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Class Diagram for YATL</a:t>
            </a:r>
            <a:endParaRPr/>
          </a:p>
        </p:txBody>
      </p:sp>
      <p:sp>
        <p:nvSpPr>
          <p:cNvPr id="754" name="Google Shape;754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56" name="Google Shape;75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52475"/>
            <a:ext cx="1399949" cy="370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4213" y="1152463"/>
            <a:ext cx="3057525" cy="3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77"/>
          <p:cNvSpPr/>
          <p:nvPr/>
        </p:nvSpPr>
        <p:spPr>
          <a:xfrm>
            <a:off x="572275" y="3051350"/>
            <a:ext cx="820200" cy="987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9" name="Google Shape;759;p77"/>
          <p:cNvCxnSpPr/>
          <p:nvPr/>
        </p:nvCxnSpPr>
        <p:spPr>
          <a:xfrm flipH="1" rot="10800000">
            <a:off x="1434150" y="1146950"/>
            <a:ext cx="1932300" cy="19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77"/>
          <p:cNvCxnSpPr/>
          <p:nvPr/>
        </p:nvCxnSpPr>
        <p:spPr>
          <a:xfrm>
            <a:off x="1364650" y="4038350"/>
            <a:ext cx="2015700" cy="10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77"/>
          <p:cNvSpPr/>
          <p:nvPr/>
        </p:nvSpPr>
        <p:spPr>
          <a:xfrm>
            <a:off x="3352650" y="1152425"/>
            <a:ext cx="2609100" cy="397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77"/>
          <p:cNvSpPr txBox="1"/>
          <p:nvPr/>
        </p:nvSpPr>
        <p:spPr>
          <a:xfrm>
            <a:off x="6359550" y="2835602"/>
            <a:ext cx="2112900" cy="665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Composite Pattern</a:t>
            </a:r>
            <a:endParaRPr sz="1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How the Parser works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68" name="Google Shape;768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69" name="Google Shape;769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70" name="Google Shape;770;p78"/>
          <p:cNvSpPr txBox="1"/>
          <p:nvPr/>
        </p:nvSpPr>
        <p:spPr>
          <a:xfrm>
            <a:off x="5945250" y="2141325"/>
            <a:ext cx="2818500" cy="1398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Problem: need to change the parser whenever a expression changes</a:t>
            </a:r>
            <a:endParaRPr sz="1800"/>
          </a:p>
        </p:txBody>
      </p:sp>
      <p:pic>
        <p:nvPicPr>
          <p:cNvPr id="771" name="Google Shape;77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25" y="1049050"/>
            <a:ext cx="3348838" cy="40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78"/>
          <p:cNvSpPr txBox="1"/>
          <p:nvPr/>
        </p:nvSpPr>
        <p:spPr>
          <a:xfrm>
            <a:off x="4188751" y="1467175"/>
            <a:ext cx="207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For </a:t>
            </a:r>
            <a:r>
              <a:rPr lang="zh-TW" sz="1800">
                <a:latin typeface="Consolas"/>
                <a:ea typeface="Consolas"/>
                <a:cs typeface="Consolas"/>
                <a:sym typeface="Consolas"/>
              </a:rPr>
              <a:t>{{ block }}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3" name="Google Shape;773;p78"/>
          <p:cNvSpPr/>
          <p:nvPr/>
        </p:nvSpPr>
        <p:spPr>
          <a:xfrm>
            <a:off x="3999075" y="1090975"/>
            <a:ext cx="293400" cy="1398300"/>
          </a:xfrm>
          <a:prstGeom prst="arc">
            <a:avLst>
              <a:gd fmla="val 16200000" name="adj1"/>
              <a:gd fmla="val 535900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78"/>
          <p:cNvSpPr/>
          <p:nvPr/>
        </p:nvSpPr>
        <p:spPr>
          <a:xfrm>
            <a:off x="3999075" y="2489325"/>
            <a:ext cx="293400" cy="813000"/>
          </a:xfrm>
          <a:prstGeom prst="arc">
            <a:avLst>
              <a:gd fmla="val 16200000" name="adj1"/>
              <a:gd fmla="val 535900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78"/>
          <p:cNvSpPr/>
          <p:nvPr/>
        </p:nvSpPr>
        <p:spPr>
          <a:xfrm>
            <a:off x="3999075" y="3302225"/>
            <a:ext cx="293400" cy="1841400"/>
          </a:xfrm>
          <a:prstGeom prst="arc">
            <a:avLst>
              <a:gd fmla="val 16200000" name="adj1"/>
              <a:gd fmla="val 535900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78"/>
          <p:cNvSpPr txBox="1"/>
          <p:nvPr/>
        </p:nvSpPr>
        <p:spPr>
          <a:xfrm>
            <a:off x="4132000" y="2609400"/>
            <a:ext cx="190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For </a:t>
            </a:r>
            <a:r>
              <a:rPr lang="zh-TW" sz="1800">
                <a:latin typeface="Consolas"/>
                <a:ea typeface="Consolas"/>
                <a:cs typeface="Consolas"/>
                <a:sym typeface="Consolas"/>
              </a:rPr>
              <a:t>{{ end }}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7" name="Google Shape;777;p78"/>
          <p:cNvSpPr txBox="1"/>
          <p:nvPr/>
        </p:nvSpPr>
        <p:spPr>
          <a:xfrm>
            <a:off x="4188751" y="3936575"/>
            <a:ext cx="207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For </a:t>
            </a:r>
            <a:r>
              <a:rPr lang="zh-TW" sz="1800">
                <a:latin typeface="Consolas"/>
                <a:ea typeface="Consolas"/>
                <a:cs typeface="Consolas"/>
                <a:sym typeface="Consolas"/>
              </a:rPr>
              <a:t>{{ super }}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 Interpreter Pattern</a:t>
            </a:r>
            <a:endParaRPr/>
          </a:p>
        </p:txBody>
      </p:sp>
      <p:sp>
        <p:nvSpPr>
          <p:cNvPr id="783" name="Google Shape;783;p79"/>
          <p:cNvSpPr txBox="1"/>
          <p:nvPr>
            <p:ph idx="1" type="body"/>
          </p:nvPr>
        </p:nvSpPr>
        <p:spPr>
          <a:xfrm>
            <a:off x="311700" y="1152475"/>
            <a:ext cx="440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Encapsulate what varies</a:t>
            </a:r>
            <a:endParaRPr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</a:rPr>
              <a:t>Actions for different nodes to different Expression classes</a:t>
            </a:r>
            <a:endParaRPr sz="16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Abstract common behaviors</a:t>
            </a:r>
            <a:endParaRPr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</a:rPr>
              <a:t>An AbstractExpression class for various Expression classes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784" name="Google Shape;784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85" name="Google Shape;78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525" y="1290763"/>
            <a:ext cx="342900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 Observer Pattern</a:t>
            </a:r>
            <a:endParaRPr/>
          </a:p>
        </p:txBody>
      </p:sp>
      <p:sp>
        <p:nvSpPr>
          <p:cNvPr id="791" name="Google Shape;791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MVC frameworks use the observer pattern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But what web2py returns to the client are static HTML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Actually “Model 2”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92" name="Google Shape;792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93" name="Google Shape;79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325" y="2023610"/>
            <a:ext cx="3957179" cy="27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0"/>
          <p:cNvSpPr txBox="1"/>
          <p:nvPr/>
        </p:nvSpPr>
        <p:spPr>
          <a:xfrm>
            <a:off x="2965450" y="2355100"/>
            <a:ext cx="1788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Java Swing MVC</a:t>
            </a:r>
            <a:endParaRPr/>
          </a:p>
        </p:txBody>
      </p:sp>
      <p:cxnSp>
        <p:nvCxnSpPr>
          <p:cNvPr id="795" name="Google Shape;795;p80"/>
          <p:cNvCxnSpPr>
            <a:stCxn id="796" idx="3"/>
          </p:cNvCxnSpPr>
          <p:nvPr/>
        </p:nvCxnSpPr>
        <p:spPr>
          <a:xfrm flipH="1" rot="10800000">
            <a:off x="3147000" y="3198475"/>
            <a:ext cx="1869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6" name="Google Shape;796;p80"/>
          <p:cNvSpPr txBox="1"/>
          <p:nvPr/>
        </p:nvSpPr>
        <p:spPr>
          <a:xfrm>
            <a:off x="311700" y="2715325"/>
            <a:ext cx="28353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Where the observer pattern appears, but web2py does not implement it.</a:t>
            </a:r>
            <a:endParaRPr sz="1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Languages.py</a:t>
            </a:r>
            <a:endParaRPr/>
          </a:p>
        </p:txBody>
      </p:sp>
      <p:sp>
        <p:nvSpPr>
          <p:cNvPr id="802" name="Google Shape;802;p81"/>
          <p:cNvSpPr txBox="1"/>
          <p:nvPr>
            <p:ph idx="1" type="body"/>
          </p:nvPr>
        </p:nvSpPr>
        <p:spPr>
          <a:xfrm>
            <a:off x="311700" y="1152475"/>
            <a:ext cx="440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Translation system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Only one class named </a:t>
            </a:r>
            <a:r>
              <a:rPr lang="zh-TW">
                <a:solidFill>
                  <a:srgbClr val="000000"/>
                </a:solidFill>
              </a:rPr>
              <a:t>TranslatorFactory</a:t>
            </a:r>
            <a:r>
              <a:rPr lang="zh-TW">
                <a:solidFill>
                  <a:srgbClr val="000000"/>
                </a:solidFill>
              </a:rPr>
              <a:t> is used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Its work is translating key words into appointed language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TranslatorFactory is not factory pattern, but like an initial design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03" name="Google Shape;803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04" name="Google Shape;80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500" y="603938"/>
            <a:ext cx="5924501" cy="2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675" y="1092375"/>
            <a:ext cx="5846151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Server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w</a:t>
            </a:r>
            <a:r>
              <a:rPr lang="zh-TW">
                <a:solidFill>
                  <a:srgbClr val="000000"/>
                </a:solidFill>
              </a:rPr>
              <a:t>eb2py includes a built-in server Rocket.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web2py can also be runned with WSGI </a:t>
            </a:r>
            <a:r>
              <a:rPr lang="zh-TW">
                <a:solidFill>
                  <a:srgbClr val="000000"/>
                </a:solidFill>
              </a:rPr>
              <a:t>compatible</a:t>
            </a:r>
            <a:r>
              <a:rPr lang="zh-TW">
                <a:solidFill>
                  <a:srgbClr val="000000"/>
                </a:solidFill>
              </a:rPr>
              <a:t> servers:</a:t>
            </a:r>
            <a:br>
              <a:rPr lang="zh-TW">
                <a:solidFill>
                  <a:srgbClr val="000000"/>
                </a:solidFill>
              </a:rPr>
            </a:br>
            <a:r>
              <a:rPr lang="zh-TW">
                <a:solidFill>
                  <a:srgbClr val="000000"/>
                </a:solidFill>
              </a:rPr>
              <a:t>E.g. paste, tornado, twisted, etc.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Run anyserver.py to start </a:t>
            </a:r>
            <a:br>
              <a:rPr lang="zh-TW"/>
            </a:br>
            <a:r>
              <a:rPr lang="zh-TW"/>
              <a:t>  </a:t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/>
          </a:blip>
          <a:srcRect b="92205" l="17382" r="44555" t="5159"/>
          <a:stretch/>
        </p:blipFill>
        <p:spPr>
          <a:xfrm>
            <a:off x="1176450" y="2571750"/>
            <a:ext cx="5853173" cy="22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Languages.py</a:t>
            </a:r>
            <a:endParaRPr/>
          </a:p>
        </p:txBody>
      </p:sp>
      <p:sp>
        <p:nvSpPr>
          <p:cNvPr id="811" name="Google Shape;811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812" name="Google Shape;812;p82"/>
          <p:cNvGrpSpPr/>
          <p:nvPr/>
        </p:nvGrpSpPr>
        <p:grpSpPr>
          <a:xfrm>
            <a:off x="1396725" y="1113775"/>
            <a:ext cx="5894005" cy="3820976"/>
            <a:chOff x="1396725" y="1113775"/>
            <a:chExt cx="5894005" cy="3820976"/>
          </a:xfrm>
        </p:grpSpPr>
        <p:pic>
          <p:nvPicPr>
            <p:cNvPr id="813" name="Google Shape;813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96725" y="1776500"/>
              <a:ext cx="3532999" cy="200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42374" y="1113775"/>
              <a:ext cx="2248355" cy="38209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15" name="Google Shape;815;p82"/>
            <p:cNvCxnSpPr>
              <a:stCxn id="813" idx="3"/>
            </p:cNvCxnSpPr>
            <p:nvPr/>
          </p:nvCxnSpPr>
          <p:spPr>
            <a:xfrm flipH="1" rot="10800000">
              <a:off x="4929724" y="2438750"/>
              <a:ext cx="185700" cy="33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Languages.py</a:t>
            </a:r>
            <a:endParaRPr/>
          </a:p>
        </p:txBody>
      </p:sp>
      <p:sp>
        <p:nvSpPr>
          <p:cNvPr id="821" name="Google Shape;821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22" name="Google Shape;82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775" y="275540"/>
            <a:ext cx="2976249" cy="45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83"/>
          <p:cNvSpPr txBox="1"/>
          <p:nvPr/>
        </p:nvSpPr>
        <p:spPr>
          <a:xfrm>
            <a:off x="155300" y="1395925"/>
            <a:ext cx="3241200" cy="3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Re-design with strategy pattern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Because of Python’s property , omitting the interface is allowed</a:t>
            </a:r>
            <a:endParaRPr sz="18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829" name="Google Shape;829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Briefly introduce web2py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Request to Controller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Server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Rewrite and parsing incoming URLs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WSGI hooks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Cookies &amp; Session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Run Application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Services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Views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zh-TW">
                <a:solidFill>
                  <a:srgbClr val="000000"/>
                </a:solidFill>
              </a:rPr>
              <a:t>Cron &amp; Scheduler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PyDAL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30" name="Google Shape;830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85"/>
          <p:cNvSpPr txBox="1"/>
          <p:nvPr>
            <p:ph type="title"/>
          </p:nvPr>
        </p:nvSpPr>
        <p:spPr>
          <a:xfrm>
            <a:off x="471375" y="38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</a:rPr>
              <a:t>Time-Based Job Scheduler - Cron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85"/>
          <p:cNvSpPr txBox="1"/>
          <p:nvPr>
            <p:ph idx="1" type="body"/>
          </p:nvPr>
        </p:nvSpPr>
        <p:spPr>
          <a:xfrm>
            <a:off x="311700" y="1152475"/>
            <a:ext cx="8520600" cy="3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P</a:t>
            </a: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rovides the ability for applications to execute tasks at preset times</a:t>
            </a:r>
            <a:endParaRPr sz="20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355600" lvl="0" marL="4572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  <a:highlight>
                  <a:schemeClr val="lt1"/>
                </a:highlight>
              </a:rPr>
              <a:t>Running </a:t>
            </a:r>
            <a:r>
              <a:rPr lang="zh-TW" sz="2000">
                <a:solidFill>
                  <a:srgbClr val="FF0000"/>
                </a:solidFill>
                <a:highlight>
                  <a:srgbClr val="FFFFFF"/>
                </a:highlight>
              </a:rPr>
              <a:t>periodically </a:t>
            </a:r>
            <a:r>
              <a:rPr lang="zh-TW" sz="2000">
                <a:solidFill>
                  <a:srgbClr val="000000"/>
                </a:solidFill>
                <a:highlight>
                  <a:schemeClr val="lt1"/>
                </a:highlight>
              </a:rPr>
              <a:t>tasks in the background</a:t>
            </a:r>
            <a:endParaRPr sz="20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  <a:highlight>
                  <a:schemeClr val="lt1"/>
                </a:highlight>
              </a:rPr>
              <a:t>Each task runs in its own process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  <a:highlight>
                  <a:schemeClr val="lt1"/>
                </a:highlight>
              </a:rPr>
              <a:t>Can’t control how many tasks run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Three types of cron</a:t>
            </a:r>
            <a:endParaRPr sz="20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Softcorn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Hardcorn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  <a:highlight>
                  <a:srgbClr val="FFFFFF"/>
                </a:highlight>
              </a:rPr>
              <a:t>External corn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837" name="Google Shape;837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6"/>
          <p:cNvSpPr txBox="1"/>
          <p:nvPr>
            <p:ph type="title"/>
          </p:nvPr>
        </p:nvSpPr>
        <p:spPr>
          <a:xfrm>
            <a:off x="471375" y="38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highlight>
                  <a:schemeClr val="lt1"/>
                </a:highlight>
              </a:rPr>
              <a:t>Time-Based Job Scheduler - Cron(cont.)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86"/>
          <p:cNvSpPr txBox="1"/>
          <p:nvPr>
            <p:ph idx="1" type="body"/>
          </p:nvPr>
        </p:nvSpPr>
        <p:spPr>
          <a:xfrm>
            <a:off x="347350" y="1152475"/>
            <a:ext cx="8520600" cy="3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Call class or method directly by options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844" name="Google Shape;84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888" y="1963361"/>
            <a:ext cx="5880976" cy="1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7888" y="1876782"/>
            <a:ext cx="5880975" cy="156306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47" name="Google Shape;847;p86"/>
          <p:cNvSpPr/>
          <p:nvPr/>
        </p:nvSpPr>
        <p:spPr>
          <a:xfrm>
            <a:off x="942600" y="3162463"/>
            <a:ext cx="6801600" cy="27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86"/>
          <p:cNvSpPr/>
          <p:nvPr/>
        </p:nvSpPr>
        <p:spPr>
          <a:xfrm>
            <a:off x="1007575" y="2892475"/>
            <a:ext cx="6801600" cy="27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9" name="Google Shape;849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188" y="2188588"/>
            <a:ext cx="7475626" cy="12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86"/>
          <p:cNvSpPr/>
          <p:nvPr/>
        </p:nvSpPr>
        <p:spPr>
          <a:xfrm flipH="1" rot="10800000">
            <a:off x="523500" y="2759874"/>
            <a:ext cx="8097000" cy="669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Class diagram of Cron</a:t>
            </a:r>
            <a:endParaRPr/>
          </a:p>
        </p:txBody>
      </p:sp>
      <p:sp>
        <p:nvSpPr>
          <p:cNvPr id="856" name="Google Shape;856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A threadpool contain worker or softworker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Lazy initialization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Object pool pattern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857" name="Google Shape;85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700" y="1633325"/>
            <a:ext cx="4659850" cy="13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59" name="Google Shape;85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350" y="315725"/>
            <a:ext cx="1885309" cy="46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highlight>
                  <a:schemeClr val="lt1"/>
                </a:highlight>
              </a:rPr>
              <a:t>Time-Based Job Scheduler - Cron</a:t>
            </a:r>
            <a:r>
              <a:rPr lang="zh-TW">
                <a:highlight>
                  <a:schemeClr val="lt1"/>
                </a:highlight>
              </a:rPr>
              <a:t>(cont.)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Build 2 pools at initialization (use only 1 pool)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For softcorn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For hardcorn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6" name="Google Shape;86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297104"/>
            <a:ext cx="4122476" cy="346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68673"/>
            <a:ext cx="4122475" cy="31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8625" y="4393275"/>
            <a:ext cx="2689256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8625" y="3373500"/>
            <a:ext cx="4475373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4313" y="1743063"/>
            <a:ext cx="45815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Lazy Initialization and Object Pool</a:t>
            </a:r>
            <a:endParaRPr/>
          </a:p>
        </p:txBody>
      </p:sp>
      <p:sp>
        <p:nvSpPr>
          <p:cNvPr id="877" name="Google Shape;877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Create an object when it was called and no other objects are available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Reuse the created object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zh-TW" sz="2000">
                <a:solidFill>
                  <a:srgbClr val="000000"/>
                </a:solidFill>
              </a:rPr>
              <a:t>create a thread consume many resources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878" name="Google Shape;87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975" y="1622126"/>
            <a:ext cx="3576676" cy="21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80" name="Google Shape;880;p89"/>
          <p:cNvSpPr/>
          <p:nvPr/>
        </p:nvSpPr>
        <p:spPr>
          <a:xfrm>
            <a:off x="2158125" y="3239550"/>
            <a:ext cx="4306200" cy="57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Scheduler</a:t>
            </a:r>
            <a:endParaRPr/>
          </a:p>
        </p:txBody>
      </p:sp>
      <p:sp>
        <p:nvSpPr>
          <p:cNvPr id="886" name="Google Shape;886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An optional and </a:t>
            </a:r>
            <a:r>
              <a:rPr lang="zh-TW" sz="2000">
                <a:solidFill>
                  <a:schemeClr val="dk1"/>
                </a:solidFill>
              </a:rPr>
              <a:t>independent class </a:t>
            </a:r>
            <a:r>
              <a:rPr lang="zh-TW" sz="2000">
                <a:solidFill>
                  <a:srgbClr val="000000"/>
                </a:solidFill>
              </a:rPr>
              <a:t>in web2py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Access information from pyDAL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Dependency injection - property Injection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Monitor &amp; assign tasks to each worker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What about original web2py? (without scheduler)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zh-TW" sz="2000">
                <a:solidFill>
                  <a:srgbClr val="000000"/>
                </a:solidFill>
              </a:rPr>
              <a:t>Task may stuck at worker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zh-TW" sz="2000">
                <a:solidFill>
                  <a:srgbClr val="000000"/>
                </a:solidFill>
              </a:rPr>
              <a:t>Get response only when worker finish job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88" name="Google Shape;88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900" y="2270025"/>
            <a:ext cx="40481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75" y="2571762"/>
            <a:ext cx="458107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6213" y="429475"/>
            <a:ext cx="526732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Class Diagram of Scheduler</a:t>
            </a:r>
            <a:endParaRPr/>
          </a:p>
        </p:txBody>
      </p:sp>
      <p:sp>
        <p:nvSpPr>
          <p:cNvPr id="896" name="Google Shape;896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  <a:highlight>
                  <a:schemeClr val="lt1"/>
                </a:highlight>
              </a:rPr>
              <a:t>Number of running processes(worker) is fixed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  <a:highlight>
                  <a:schemeClr val="lt1"/>
                </a:highlight>
              </a:rPr>
              <a:t>They can run on different machines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Check all worker after a heartbeat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Any worker may be a ticker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Only ticker can assign work to other workers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97" name="Google Shape;897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98" name="Google Shape;89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100" y="121963"/>
            <a:ext cx="2673325" cy="48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252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</a:t>
            </a:r>
            <a:r>
              <a:rPr lang="zh-TW"/>
              <a:t>lass diagram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31383" l="0" r="12778" t="10819"/>
          <a:stretch/>
        </p:blipFill>
        <p:spPr>
          <a:xfrm>
            <a:off x="-10925" y="1017725"/>
            <a:ext cx="9165850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/>
          <p:nvPr/>
        </p:nvSpPr>
        <p:spPr>
          <a:xfrm>
            <a:off x="5308775" y="862000"/>
            <a:ext cx="3857100" cy="743100"/>
          </a:xfrm>
          <a:prstGeom prst="wedgeRoundRectCallout">
            <a:avLst>
              <a:gd fmla="val -67257" name="adj1"/>
              <a:gd fmla="val 1985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4">
            <a:alphaModFix/>
          </a:blip>
          <a:srcRect b="39029" l="30998" r="16364" t="53401"/>
          <a:stretch/>
        </p:blipFill>
        <p:spPr>
          <a:xfrm>
            <a:off x="5308775" y="1017725"/>
            <a:ext cx="3786898" cy="38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Sequence Diagram of Scheduler</a:t>
            </a:r>
            <a:endParaRPr/>
          </a:p>
        </p:txBody>
      </p:sp>
      <p:sp>
        <p:nvSpPr>
          <p:cNvPr id="904" name="Google Shape;904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06" name="Google Shape;90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326" y="1152475"/>
            <a:ext cx="5585075" cy="3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State Transition</a:t>
            </a:r>
            <a:endParaRPr/>
          </a:p>
        </p:txBody>
      </p:sp>
      <p:sp>
        <p:nvSpPr>
          <p:cNvPr id="912" name="Google Shape;912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14" name="Google Shape;914;p93"/>
          <p:cNvSpPr/>
          <p:nvPr/>
        </p:nvSpPr>
        <p:spPr>
          <a:xfrm>
            <a:off x="587250" y="2016025"/>
            <a:ext cx="855600" cy="5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Queued</a:t>
            </a:r>
            <a:endParaRPr/>
          </a:p>
        </p:txBody>
      </p:sp>
      <p:sp>
        <p:nvSpPr>
          <p:cNvPr id="915" name="Google Shape;915;p93"/>
          <p:cNvSpPr/>
          <p:nvPr/>
        </p:nvSpPr>
        <p:spPr>
          <a:xfrm>
            <a:off x="3117913" y="1570738"/>
            <a:ext cx="985200" cy="5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Assigned</a:t>
            </a:r>
            <a:endParaRPr/>
          </a:p>
        </p:txBody>
      </p:sp>
      <p:sp>
        <p:nvSpPr>
          <p:cNvPr id="916" name="Google Shape;916;p93"/>
          <p:cNvSpPr/>
          <p:nvPr/>
        </p:nvSpPr>
        <p:spPr>
          <a:xfrm>
            <a:off x="3117925" y="2579113"/>
            <a:ext cx="887700" cy="5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Expired</a:t>
            </a:r>
            <a:endParaRPr/>
          </a:p>
        </p:txBody>
      </p:sp>
      <p:sp>
        <p:nvSpPr>
          <p:cNvPr id="917" name="Google Shape;917;p93"/>
          <p:cNvSpPr/>
          <p:nvPr/>
        </p:nvSpPr>
        <p:spPr>
          <a:xfrm>
            <a:off x="4572000" y="1570750"/>
            <a:ext cx="887700" cy="5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Running</a:t>
            </a:r>
            <a:endParaRPr/>
          </a:p>
        </p:txBody>
      </p:sp>
      <p:sp>
        <p:nvSpPr>
          <p:cNvPr id="918" name="Google Shape;918;p93"/>
          <p:cNvSpPr/>
          <p:nvPr/>
        </p:nvSpPr>
        <p:spPr>
          <a:xfrm>
            <a:off x="7285125" y="1974625"/>
            <a:ext cx="887700" cy="5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 Failed</a:t>
            </a:r>
            <a:endParaRPr/>
          </a:p>
        </p:txBody>
      </p:sp>
      <p:sp>
        <p:nvSpPr>
          <p:cNvPr id="919" name="Google Shape;919;p93"/>
          <p:cNvSpPr/>
          <p:nvPr/>
        </p:nvSpPr>
        <p:spPr>
          <a:xfrm>
            <a:off x="7285125" y="2660050"/>
            <a:ext cx="1075200" cy="5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Completed</a:t>
            </a:r>
            <a:endParaRPr/>
          </a:p>
        </p:txBody>
      </p:sp>
      <p:sp>
        <p:nvSpPr>
          <p:cNvPr id="920" name="Google Shape;920;p93"/>
          <p:cNvSpPr/>
          <p:nvPr/>
        </p:nvSpPr>
        <p:spPr>
          <a:xfrm>
            <a:off x="7285125" y="1152475"/>
            <a:ext cx="887700" cy="5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Timeout</a:t>
            </a:r>
            <a:endParaRPr/>
          </a:p>
        </p:txBody>
      </p:sp>
      <p:cxnSp>
        <p:nvCxnSpPr>
          <p:cNvPr id="921" name="Google Shape;921;p93"/>
          <p:cNvCxnSpPr>
            <a:stCxn id="914" idx="3"/>
            <a:endCxn id="915" idx="1"/>
          </p:cNvCxnSpPr>
          <p:nvPr/>
        </p:nvCxnSpPr>
        <p:spPr>
          <a:xfrm flipH="1" rot="10800000">
            <a:off x="1442850" y="1852375"/>
            <a:ext cx="1675200" cy="4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2" name="Google Shape;922;p93"/>
          <p:cNvCxnSpPr>
            <a:stCxn id="914" idx="3"/>
            <a:endCxn id="916" idx="1"/>
          </p:cNvCxnSpPr>
          <p:nvPr/>
        </p:nvCxnSpPr>
        <p:spPr>
          <a:xfrm>
            <a:off x="1442850" y="2297575"/>
            <a:ext cx="1675200" cy="56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3" name="Google Shape;923;p93"/>
          <p:cNvCxnSpPr>
            <a:stCxn id="915" idx="3"/>
            <a:endCxn id="917" idx="1"/>
          </p:cNvCxnSpPr>
          <p:nvPr/>
        </p:nvCxnSpPr>
        <p:spPr>
          <a:xfrm>
            <a:off x="4103113" y="1852288"/>
            <a:ext cx="46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4" name="Google Shape;924;p93"/>
          <p:cNvCxnSpPr>
            <a:stCxn id="917" idx="3"/>
            <a:endCxn id="920" idx="1"/>
          </p:cNvCxnSpPr>
          <p:nvPr/>
        </p:nvCxnSpPr>
        <p:spPr>
          <a:xfrm flipH="1" rot="10800000">
            <a:off x="5459700" y="1434100"/>
            <a:ext cx="1825500" cy="4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5" name="Google Shape;925;p93"/>
          <p:cNvCxnSpPr>
            <a:stCxn id="917" idx="3"/>
            <a:endCxn id="918" idx="1"/>
          </p:cNvCxnSpPr>
          <p:nvPr/>
        </p:nvCxnSpPr>
        <p:spPr>
          <a:xfrm>
            <a:off x="5459700" y="1852300"/>
            <a:ext cx="18255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6" name="Google Shape;926;p93"/>
          <p:cNvCxnSpPr>
            <a:stCxn id="917" idx="3"/>
            <a:endCxn id="919" idx="1"/>
          </p:cNvCxnSpPr>
          <p:nvPr/>
        </p:nvCxnSpPr>
        <p:spPr>
          <a:xfrm>
            <a:off x="5459700" y="1852300"/>
            <a:ext cx="1825500" cy="108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7" name="Google Shape;927;p93"/>
          <p:cNvSpPr txBox="1"/>
          <p:nvPr/>
        </p:nvSpPr>
        <p:spPr>
          <a:xfrm>
            <a:off x="1515000" y="2663875"/>
            <a:ext cx="153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stop time passed</a:t>
            </a:r>
            <a:endParaRPr/>
          </a:p>
        </p:txBody>
      </p:sp>
      <p:sp>
        <p:nvSpPr>
          <p:cNvPr id="928" name="Google Shape;928;p93"/>
          <p:cNvSpPr txBox="1"/>
          <p:nvPr/>
        </p:nvSpPr>
        <p:spPr>
          <a:xfrm>
            <a:off x="5606963" y="1238213"/>
            <a:ext cx="153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timeout passed</a:t>
            </a:r>
            <a:endParaRPr/>
          </a:p>
        </p:txBody>
      </p:sp>
      <p:sp>
        <p:nvSpPr>
          <p:cNvPr id="929" name="Google Shape;929;p93"/>
          <p:cNvSpPr txBox="1"/>
          <p:nvPr/>
        </p:nvSpPr>
        <p:spPr>
          <a:xfrm>
            <a:off x="5606975" y="2476575"/>
            <a:ext cx="153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all work normally</a:t>
            </a:r>
            <a:endParaRPr/>
          </a:p>
        </p:txBody>
      </p:sp>
      <p:sp>
        <p:nvSpPr>
          <p:cNvPr id="930" name="Google Shape;930;p93"/>
          <p:cNvSpPr txBox="1"/>
          <p:nvPr/>
        </p:nvSpPr>
        <p:spPr>
          <a:xfrm>
            <a:off x="5606978" y="1852325"/>
            <a:ext cx="182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exception detected</a:t>
            </a:r>
            <a:endParaRPr/>
          </a:p>
        </p:txBody>
      </p:sp>
      <p:pic>
        <p:nvPicPr>
          <p:cNvPr id="931" name="Google Shape;93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50" y="3477112"/>
            <a:ext cx="8288804" cy="8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937" name="Google Shape;937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Briefly introduce web2py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Request to Controller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Server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Rewrite and parsing incoming URLs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WSGI hooks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Cookies &amp; Session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Run Application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Services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Views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Cron &amp; Scheduler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zh-TW">
                <a:solidFill>
                  <a:srgbClr val="000000"/>
                </a:solidFill>
              </a:rPr>
              <a:t>PyDAL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38" name="Google Shape;938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PyDAL o</a:t>
            </a:r>
            <a:r>
              <a:rPr lang="zh-TW"/>
              <a:t>utline</a:t>
            </a:r>
            <a:endParaRPr/>
          </a:p>
        </p:txBody>
      </p:sp>
      <p:sp>
        <p:nvSpPr>
          <p:cNvPr id="944" name="Google Shape;944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PyDAL introduction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PyDAL workflow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45" name="Google Shape;945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is PyDAL</a:t>
            </a:r>
            <a:endParaRPr/>
          </a:p>
        </p:txBody>
      </p:sp>
      <p:sp>
        <p:nvSpPr>
          <p:cNvPr id="951" name="Google Shape;951;p96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PyDAL stands for Python Data Abstraction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 Python module that can access different types of databases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Written by web2py author and can be used alone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</p:txBody>
      </p:sp>
      <p:pic>
        <p:nvPicPr>
          <p:cNvPr id="952" name="Google Shape;95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312" y="3769475"/>
            <a:ext cx="5225137" cy="13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25" y="1931901"/>
            <a:ext cx="7178375" cy="18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DAL</a:t>
            </a:r>
            <a:endParaRPr/>
          </a:p>
        </p:txBody>
      </p:sp>
      <p:sp>
        <p:nvSpPr>
          <p:cNvPr id="960" name="Google Shape;960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Able to access different types of databases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SQLite, MySQL, Oracle, MongoDB, PostgreSQL, MSSQL, FireBird, ...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61" name="Google Shape;96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08976"/>
            <a:ext cx="7178375" cy="18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97"/>
          <p:cNvSpPr/>
          <p:nvPr/>
        </p:nvSpPr>
        <p:spPr>
          <a:xfrm>
            <a:off x="1332650" y="2248525"/>
            <a:ext cx="2717400" cy="25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3" name="Google Shape;963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11" y="3983275"/>
            <a:ext cx="818948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97"/>
          <p:cNvSpPr/>
          <p:nvPr/>
        </p:nvSpPr>
        <p:spPr>
          <a:xfrm>
            <a:off x="1436525" y="4059475"/>
            <a:ext cx="2904600" cy="25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97"/>
          <p:cNvSpPr/>
          <p:nvPr/>
        </p:nvSpPr>
        <p:spPr>
          <a:xfrm>
            <a:off x="1436525" y="4314175"/>
            <a:ext cx="1097100" cy="25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DAL class</a:t>
            </a:r>
            <a:endParaRPr/>
          </a:p>
        </p:txBody>
      </p:sp>
      <p:pic>
        <p:nvPicPr>
          <p:cNvPr id="972" name="Google Shape;97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00" y="1976400"/>
            <a:ext cx="7082332" cy="32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975" y="4285775"/>
            <a:ext cx="3642975" cy="4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600" y="2952750"/>
            <a:ext cx="4989502" cy="1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9775" y="2978038"/>
            <a:ext cx="3860876" cy="12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9237" y="152400"/>
            <a:ext cx="2636588" cy="18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4" name="Google Shape;98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75" y="445025"/>
            <a:ext cx="5697600" cy="3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75" y="1152475"/>
            <a:ext cx="4868813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175" y="995225"/>
            <a:ext cx="3827224" cy="25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99"/>
          <p:cNvSpPr/>
          <p:nvPr/>
        </p:nvSpPr>
        <p:spPr>
          <a:xfrm>
            <a:off x="1177825" y="419475"/>
            <a:ext cx="2910900" cy="35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99"/>
          <p:cNvSpPr txBox="1"/>
          <p:nvPr/>
        </p:nvSpPr>
        <p:spPr>
          <a:xfrm>
            <a:off x="2176575" y="63375"/>
            <a:ext cx="851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parse</a:t>
            </a:r>
            <a:endParaRPr sz="1600"/>
          </a:p>
        </p:txBody>
      </p:sp>
      <p:pic>
        <p:nvPicPr>
          <p:cNvPr id="989" name="Google Shape;989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1925" y="3800550"/>
            <a:ext cx="3890526" cy="10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99"/>
          <p:cNvSpPr/>
          <p:nvPr/>
        </p:nvSpPr>
        <p:spPr>
          <a:xfrm>
            <a:off x="5080175" y="3764000"/>
            <a:ext cx="3968400" cy="44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99"/>
          <p:cNvSpPr/>
          <p:nvPr/>
        </p:nvSpPr>
        <p:spPr>
          <a:xfrm>
            <a:off x="5349725" y="1206275"/>
            <a:ext cx="2280600" cy="13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99"/>
          <p:cNvSpPr/>
          <p:nvPr/>
        </p:nvSpPr>
        <p:spPr>
          <a:xfrm>
            <a:off x="5349725" y="2139624"/>
            <a:ext cx="2280600" cy="23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99"/>
          <p:cNvSpPr/>
          <p:nvPr/>
        </p:nvSpPr>
        <p:spPr>
          <a:xfrm>
            <a:off x="5080175" y="3338713"/>
            <a:ext cx="2280600" cy="23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Dependency Injection</a:t>
            </a:r>
            <a:endParaRPr/>
          </a:p>
        </p:txBody>
      </p:sp>
      <p:sp>
        <p:nvSpPr>
          <p:cNvPr id="1000" name="Google Shape;1000;p100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Inject a SQLite class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Adapter has different adapters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01" name="Google Shape;100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244" y="0"/>
            <a:ext cx="429731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0"/>
          <p:cNvSpPr/>
          <p:nvPr/>
        </p:nvSpPr>
        <p:spPr>
          <a:xfrm>
            <a:off x="5009200" y="963300"/>
            <a:ext cx="3268125" cy="4117950"/>
          </a:xfrm>
          <a:custGeom>
            <a:rect b="b" l="l" r="r" t="t"/>
            <a:pathLst>
              <a:path extrusionOk="0" h="164718" w="130725">
                <a:moveTo>
                  <a:pt x="24897" y="0"/>
                </a:moveTo>
                <a:cubicBezTo>
                  <a:pt x="5009" y="19888"/>
                  <a:pt x="0" y="52496"/>
                  <a:pt x="0" y="80622"/>
                </a:cubicBezTo>
                <a:cubicBezTo>
                  <a:pt x="0" y="101781"/>
                  <a:pt x="719" y="125256"/>
                  <a:pt x="12449" y="142866"/>
                </a:cubicBezTo>
                <a:cubicBezTo>
                  <a:pt x="15633" y="147646"/>
                  <a:pt x="20041" y="152312"/>
                  <a:pt x="25490" y="154129"/>
                </a:cubicBezTo>
                <a:cubicBezTo>
                  <a:pt x="30742" y="155881"/>
                  <a:pt x="33696" y="162528"/>
                  <a:pt x="39125" y="163614"/>
                </a:cubicBezTo>
                <a:cubicBezTo>
                  <a:pt x="49203" y="165630"/>
                  <a:pt x="59674" y="164207"/>
                  <a:pt x="69951" y="164207"/>
                </a:cubicBezTo>
                <a:cubicBezTo>
                  <a:pt x="89798" y="164207"/>
                  <a:pt x="111534" y="162178"/>
                  <a:pt x="128045" y="151165"/>
                </a:cubicBezTo>
                <a:cubicBezTo>
                  <a:pt x="129664" y="150085"/>
                  <a:pt x="131032" y="147676"/>
                  <a:pt x="130417" y="145830"/>
                </a:cubicBezTo>
                <a:cubicBezTo>
                  <a:pt x="129052" y="141736"/>
                  <a:pt x="122062" y="143638"/>
                  <a:pt x="117968" y="142273"/>
                </a:cubicBezTo>
                <a:cubicBezTo>
                  <a:pt x="112666" y="140505"/>
                  <a:pt x="111534" y="131773"/>
                  <a:pt x="106112" y="130417"/>
                </a:cubicBezTo>
                <a:cubicBezTo>
                  <a:pt x="100451" y="129001"/>
                  <a:pt x="96235" y="123963"/>
                  <a:pt x="90699" y="122118"/>
                </a:cubicBezTo>
                <a:cubicBezTo>
                  <a:pt x="83603" y="119753"/>
                  <a:pt x="75863" y="119737"/>
                  <a:pt x="68765" y="117375"/>
                </a:cubicBezTo>
                <a:cubicBezTo>
                  <a:pt x="65978" y="116447"/>
                  <a:pt x="64501" y="113328"/>
                  <a:pt x="62244" y="111447"/>
                </a:cubicBezTo>
                <a:cubicBezTo>
                  <a:pt x="57189" y="107234"/>
                  <a:pt x="51284" y="102869"/>
                  <a:pt x="49202" y="96627"/>
                </a:cubicBezTo>
                <a:cubicBezTo>
                  <a:pt x="47276" y="90852"/>
                  <a:pt x="48287" y="82220"/>
                  <a:pt x="53352" y="78843"/>
                </a:cubicBezTo>
                <a:cubicBezTo>
                  <a:pt x="65208" y="70939"/>
                  <a:pt x="80919" y="70991"/>
                  <a:pt x="93663" y="64616"/>
                </a:cubicBezTo>
                <a:cubicBezTo>
                  <a:pt x="97306" y="62794"/>
                  <a:pt x="101859" y="60774"/>
                  <a:pt x="103148" y="56909"/>
                </a:cubicBezTo>
                <a:cubicBezTo>
                  <a:pt x="105576" y="49630"/>
                  <a:pt x="92957" y="45064"/>
                  <a:pt x="90106" y="37940"/>
                </a:cubicBezTo>
                <a:cubicBezTo>
                  <a:pt x="87966" y="32591"/>
                  <a:pt x="84307" y="27980"/>
                  <a:pt x="81214" y="23120"/>
                </a:cubicBezTo>
                <a:cubicBezTo>
                  <a:pt x="79325" y="20152"/>
                  <a:pt x="78031" y="15933"/>
                  <a:pt x="74693" y="14820"/>
                </a:cubicBezTo>
                <a:cubicBezTo>
                  <a:pt x="66274" y="12014"/>
                  <a:pt x="57219" y="11638"/>
                  <a:pt x="48610" y="9485"/>
                </a:cubicBezTo>
                <a:cubicBezTo>
                  <a:pt x="40351" y="7419"/>
                  <a:pt x="33410" y="0"/>
                  <a:pt x="24897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3" name="Google Shape;1003;p100"/>
          <p:cNvSpPr txBox="1"/>
          <p:nvPr/>
        </p:nvSpPr>
        <p:spPr>
          <a:xfrm>
            <a:off x="2881150" y="3112225"/>
            <a:ext cx="1808100" cy="90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Dependency Pool: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MySQL, Oracle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SQLite, ...</a:t>
            </a:r>
            <a:endParaRPr/>
          </a:p>
        </p:txBody>
      </p:sp>
      <p:cxnSp>
        <p:nvCxnSpPr>
          <p:cNvPr id="1004" name="Google Shape;1004;p100"/>
          <p:cNvCxnSpPr/>
          <p:nvPr/>
        </p:nvCxnSpPr>
        <p:spPr>
          <a:xfrm>
            <a:off x="4668325" y="3112225"/>
            <a:ext cx="592800" cy="23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5" name="Google Shape;1005;p100"/>
          <p:cNvCxnSpPr/>
          <p:nvPr/>
        </p:nvCxnSpPr>
        <p:spPr>
          <a:xfrm flipH="1" rot="10800000">
            <a:off x="4697975" y="3808825"/>
            <a:ext cx="5631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6" name="Google Shape;1006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adapters can do</a:t>
            </a:r>
            <a:endParaRPr/>
          </a:p>
        </p:txBody>
      </p:sp>
      <p:sp>
        <p:nvSpPr>
          <p:cNvPr id="1012" name="Google Shape;1012;p101"/>
          <p:cNvSpPr txBox="1"/>
          <p:nvPr>
            <p:ph idx="1" type="body"/>
          </p:nvPr>
        </p:nvSpPr>
        <p:spPr>
          <a:xfrm>
            <a:off x="235500" y="1152475"/>
            <a:ext cx="875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Translate all fields’ operations into its own dialect (SQLiteDialect)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Connect to the database via specific module (from sqlite3 import dbapi2)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Parse response string using (if needed) based on its own parser (SQLiteParser)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Extra query (ST_Geomtry) using its representers (SQLiteRepresenter)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13" name="Google Shape;101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87" y="2571750"/>
            <a:ext cx="5890626" cy="3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75" y="3215900"/>
            <a:ext cx="5477500" cy="18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7275" y="3491725"/>
            <a:ext cx="3398076" cy="135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</a:t>
            </a:r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 rotWithShape="1">
          <a:blip r:embed="rId3">
            <a:alphaModFix/>
          </a:blip>
          <a:srcRect b="56634" l="17114" r="35932" t="10193"/>
          <a:stretch/>
        </p:blipFill>
        <p:spPr>
          <a:xfrm>
            <a:off x="311700" y="1152475"/>
            <a:ext cx="6819850" cy="271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/>
          <p:nvPr/>
        </p:nvSpPr>
        <p:spPr>
          <a:xfrm>
            <a:off x="3825475" y="1177125"/>
            <a:ext cx="338700" cy="19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4164175" y="1072375"/>
            <a:ext cx="1632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Adapter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3994825" y="2419825"/>
            <a:ext cx="338700" cy="19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4333525" y="2315075"/>
            <a:ext cx="1632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Adapter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3945475" y="2824775"/>
            <a:ext cx="338700" cy="19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 txBox="1"/>
          <p:nvPr/>
        </p:nvSpPr>
        <p:spPr>
          <a:xfrm>
            <a:off x="4284175" y="2720025"/>
            <a:ext cx="1632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Adapter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3945475" y="3266875"/>
            <a:ext cx="338700" cy="19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4284175" y="3162125"/>
            <a:ext cx="1632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Adapter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7063975" y="2013275"/>
            <a:ext cx="338700" cy="190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7402675" y="1908525"/>
            <a:ext cx="1632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4"/>
                </a:solidFill>
              </a:rPr>
              <a:t>Adaptee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311700" y="3905900"/>
            <a:ext cx="2815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Interface of adapter:</a:t>
            </a:r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4">
            <a:alphaModFix/>
          </a:blip>
          <a:srcRect b="48983" l="17451" r="58701" t="47307"/>
          <a:stretch/>
        </p:blipFill>
        <p:spPr>
          <a:xfrm>
            <a:off x="1885125" y="4214000"/>
            <a:ext cx="3521150" cy="3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013" y="1009761"/>
            <a:ext cx="1659675" cy="383173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2" name="Google Shape;102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825" y="1320393"/>
            <a:ext cx="3360313" cy="332383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3" name="Google Shape;1023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450" y="804601"/>
            <a:ext cx="1659674" cy="42420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4" name="Google Shape;1024;p102"/>
          <p:cNvSpPr txBox="1"/>
          <p:nvPr>
            <p:ph type="title"/>
          </p:nvPr>
        </p:nvSpPr>
        <p:spPr>
          <a:xfrm>
            <a:off x="311700" y="267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Injection of Dialect, Parserm, Representer, Connection module</a:t>
            </a:r>
            <a:endParaRPr sz="2200"/>
          </a:p>
        </p:txBody>
      </p:sp>
      <p:pic>
        <p:nvPicPr>
          <p:cNvPr id="1025" name="Google Shape;1025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3060" y="1573738"/>
            <a:ext cx="1789740" cy="253109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6" name="Google Shape;1026;p102"/>
          <p:cNvSpPr/>
          <p:nvPr/>
        </p:nvSpPr>
        <p:spPr>
          <a:xfrm>
            <a:off x="778450" y="804599"/>
            <a:ext cx="912000" cy="4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02"/>
          <p:cNvSpPr/>
          <p:nvPr/>
        </p:nvSpPr>
        <p:spPr>
          <a:xfrm>
            <a:off x="3465350" y="1320399"/>
            <a:ext cx="912000" cy="4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02"/>
          <p:cNvSpPr/>
          <p:nvPr/>
        </p:nvSpPr>
        <p:spPr>
          <a:xfrm>
            <a:off x="5922575" y="1009749"/>
            <a:ext cx="912000" cy="4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02"/>
          <p:cNvSpPr/>
          <p:nvPr/>
        </p:nvSpPr>
        <p:spPr>
          <a:xfrm>
            <a:off x="7610200" y="1530700"/>
            <a:ext cx="10635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02"/>
          <p:cNvSpPr/>
          <p:nvPr/>
        </p:nvSpPr>
        <p:spPr>
          <a:xfrm>
            <a:off x="778452" y="4616725"/>
            <a:ext cx="912000" cy="486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02"/>
          <p:cNvSpPr/>
          <p:nvPr/>
        </p:nvSpPr>
        <p:spPr>
          <a:xfrm>
            <a:off x="3352227" y="4157625"/>
            <a:ext cx="912000" cy="486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102"/>
          <p:cNvSpPr/>
          <p:nvPr/>
        </p:nvSpPr>
        <p:spPr>
          <a:xfrm>
            <a:off x="5794649" y="4435750"/>
            <a:ext cx="1188300" cy="486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02"/>
          <p:cNvSpPr/>
          <p:nvPr/>
        </p:nvSpPr>
        <p:spPr>
          <a:xfrm>
            <a:off x="7110650" y="3532125"/>
            <a:ext cx="912000" cy="572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2"/>
          <p:cNvSpPr/>
          <p:nvPr/>
        </p:nvSpPr>
        <p:spPr>
          <a:xfrm>
            <a:off x="1128725" y="2328450"/>
            <a:ext cx="791400" cy="4866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02"/>
          <p:cNvSpPr/>
          <p:nvPr/>
        </p:nvSpPr>
        <p:spPr>
          <a:xfrm>
            <a:off x="4595275" y="2815050"/>
            <a:ext cx="791400" cy="4866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02"/>
          <p:cNvSpPr/>
          <p:nvPr/>
        </p:nvSpPr>
        <p:spPr>
          <a:xfrm>
            <a:off x="6351050" y="2328450"/>
            <a:ext cx="912000" cy="4866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Dialect</a:t>
            </a:r>
            <a:endParaRPr/>
          </a:p>
        </p:txBody>
      </p:sp>
      <p:sp>
        <p:nvSpPr>
          <p:cNvPr id="1043" name="Google Shape;1043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</a:t>
            </a:r>
            <a:r>
              <a:rPr lang="zh-TW"/>
              <a:t>ap types and operations into specific strings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Prepare query strings</a:t>
            </a:r>
            <a:endParaRPr/>
          </a:p>
        </p:txBody>
      </p:sp>
      <p:pic>
        <p:nvPicPr>
          <p:cNvPr id="1044" name="Google Shape;104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50" y="1890150"/>
            <a:ext cx="3414250" cy="52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750" y="2632400"/>
            <a:ext cx="2460530" cy="239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6325" y="1890150"/>
            <a:ext cx="4880800" cy="3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2837" y="339751"/>
            <a:ext cx="649803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710" y="1717900"/>
            <a:ext cx="8690590" cy="20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1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5913" y="56288"/>
            <a:ext cx="3398076" cy="135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03"/>
          <p:cNvSpPr/>
          <p:nvPr/>
        </p:nvSpPr>
        <p:spPr>
          <a:xfrm>
            <a:off x="5652575" y="833738"/>
            <a:ext cx="9120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Representer</a:t>
            </a:r>
            <a:endParaRPr/>
          </a:p>
        </p:txBody>
      </p:sp>
      <p:sp>
        <p:nvSpPr>
          <p:cNvPr id="1057" name="Google Shape;1057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</a:t>
            </a:r>
            <a:r>
              <a:rPr lang="zh-TW">
                <a:solidFill>
                  <a:srgbClr val="000000"/>
                </a:solidFill>
              </a:rPr>
              <a:t>ype definition (string, int)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Custom type, ex: ST_Geomtry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Used by Dialect to determine transformed string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58" name="Google Shape;105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75" y="4406000"/>
            <a:ext cx="4438626" cy="65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89400"/>
            <a:ext cx="4587574" cy="21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5913" y="56288"/>
            <a:ext cx="3398076" cy="135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04"/>
          <p:cNvSpPr/>
          <p:nvPr/>
        </p:nvSpPr>
        <p:spPr>
          <a:xfrm>
            <a:off x="6482500" y="833750"/>
            <a:ext cx="10164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04"/>
          <p:cNvSpPr/>
          <p:nvPr/>
        </p:nvSpPr>
        <p:spPr>
          <a:xfrm>
            <a:off x="573500" y="2349600"/>
            <a:ext cx="2583300" cy="33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104"/>
          <p:cNvSpPr/>
          <p:nvPr/>
        </p:nvSpPr>
        <p:spPr>
          <a:xfrm>
            <a:off x="651800" y="3274750"/>
            <a:ext cx="2583300" cy="33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04"/>
          <p:cNvSpPr/>
          <p:nvPr/>
        </p:nvSpPr>
        <p:spPr>
          <a:xfrm>
            <a:off x="573500" y="3840375"/>
            <a:ext cx="2583300" cy="33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5" name="Google Shape;1065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6797" y="445025"/>
            <a:ext cx="5764829" cy="8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4" y="1641662"/>
            <a:ext cx="9141650" cy="21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4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DRIVER</a:t>
            </a:r>
            <a:endParaRPr/>
          </a:p>
        </p:txBody>
      </p:sp>
      <p:sp>
        <p:nvSpPr>
          <p:cNvPr id="1073" name="Google Shape;1073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</a:t>
            </a:r>
            <a:r>
              <a:rPr lang="zh-TW"/>
              <a:t>onnect to database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Send requesta and receive responses</a:t>
            </a:r>
            <a:endParaRPr/>
          </a:p>
        </p:txBody>
      </p:sp>
      <p:pic>
        <p:nvPicPr>
          <p:cNvPr id="1074" name="Google Shape;107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3" y="2571750"/>
            <a:ext cx="6057099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6" y="2841575"/>
            <a:ext cx="5938077" cy="21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6850" y="368075"/>
            <a:ext cx="3341099" cy="19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6851" y="98250"/>
            <a:ext cx="1192450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5913" y="56288"/>
            <a:ext cx="3398076" cy="135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05"/>
          <p:cNvSpPr/>
          <p:nvPr/>
        </p:nvSpPr>
        <p:spPr>
          <a:xfrm>
            <a:off x="8373350" y="833750"/>
            <a:ext cx="7707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Connection</a:t>
            </a:r>
            <a:endParaRPr/>
          </a:p>
        </p:txBody>
      </p:sp>
      <p:sp>
        <p:nvSpPr>
          <p:cNvPr id="1086" name="Google Shape;1086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defined in pyodbc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odbc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open database connectivity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support standard API to access DBMS</a:t>
            </a:r>
            <a:endParaRPr/>
          </a:p>
        </p:txBody>
      </p:sp>
      <p:pic>
        <p:nvPicPr>
          <p:cNvPr id="1087" name="Google Shape;108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691" y="0"/>
            <a:ext cx="3849310" cy="24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06"/>
          <p:cNvSpPr/>
          <p:nvPr/>
        </p:nvSpPr>
        <p:spPr>
          <a:xfrm>
            <a:off x="8180675" y="1782250"/>
            <a:ext cx="963300" cy="71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9" name="Google Shape;1089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25" y="2496250"/>
            <a:ext cx="6966477" cy="24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06"/>
          <p:cNvSpPr/>
          <p:nvPr/>
        </p:nvSpPr>
        <p:spPr>
          <a:xfrm>
            <a:off x="1056425" y="2569800"/>
            <a:ext cx="2752200" cy="27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1" name="Google Shape;1091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70450"/>
            <a:ext cx="9143998" cy="26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ConnectionPool</a:t>
            </a:r>
            <a:endParaRPr/>
          </a:p>
        </p:txBody>
      </p:sp>
      <p:sp>
        <p:nvSpPr>
          <p:cNvPr id="1098" name="Google Shape;1098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</a:t>
            </a:r>
            <a:r>
              <a:rPr lang="zh-TW"/>
              <a:t>nstantiate a connection beforehand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Pop up an available worker to access DB</a:t>
            </a:r>
            <a:endParaRPr/>
          </a:p>
        </p:txBody>
      </p:sp>
      <p:pic>
        <p:nvPicPr>
          <p:cNvPr id="1099" name="Google Shape;109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400" y="0"/>
            <a:ext cx="4053601" cy="33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107"/>
          <p:cNvSpPr/>
          <p:nvPr/>
        </p:nvSpPr>
        <p:spPr>
          <a:xfrm>
            <a:off x="7662000" y="0"/>
            <a:ext cx="1170300" cy="68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1" name="Google Shape;110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50" y="2452000"/>
            <a:ext cx="5468626" cy="13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650" y="3919575"/>
            <a:ext cx="4598526" cy="11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107"/>
          <p:cNvSpPr/>
          <p:nvPr/>
        </p:nvSpPr>
        <p:spPr>
          <a:xfrm>
            <a:off x="192650" y="2469475"/>
            <a:ext cx="27714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05" name="Google Shape;1105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2525" y="445025"/>
            <a:ext cx="3544050" cy="9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52522" y="1540280"/>
            <a:ext cx="5468627" cy="341947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07"/>
          <p:cNvSpPr/>
          <p:nvPr/>
        </p:nvSpPr>
        <p:spPr>
          <a:xfrm>
            <a:off x="4078100" y="4663225"/>
            <a:ext cx="4874400" cy="17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107"/>
          <p:cNvSpPr/>
          <p:nvPr/>
        </p:nvSpPr>
        <p:spPr>
          <a:xfrm>
            <a:off x="4078100" y="2483850"/>
            <a:ext cx="1502100" cy="17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07"/>
          <p:cNvSpPr/>
          <p:nvPr/>
        </p:nvSpPr>
        <p:spPr>
          <a:xfrm>
            <a:off x="3552525" y="445025"/>
            <a:ext cx="2923800" cy="30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Parser</a:t>
            </a:r>
            <a:endParaRPr/>
          </a:p>
        </p:txBody>
      </p:sp>
      <p:sp>
        <p:nvSpPr>
          <p:cNvPr id="1116" name="Google Shape;1116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Parse the return string iterativelly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to a specific format</a:t>
            </a:r>
            <a:endParaRPr/>
          </a:p>
        </p:txBody>
      </p:sp>
      <p:pic>
        <p:nvPicPr>
          <p:cNvPr id="1117" name="Google Shape;111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958100"/>
            <a:ext cx="6273427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725" y="0"/>
            <a:ext cx="3239274" cy="265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108"/>
          <p:cNvSpPr/>
          <p:nvPr/>
        </p:nvSpPr>
        <p:spPr>
          <a:xfrm>
            <a:off x="7460400" y="1484125"/>
            <a:ext cx="663000" cy="50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0" name="Google Shape;1120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0570" y="96800"/>
            <a:ext cx="4635925" cy="27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88" y="3227925"/>
            <a:ext cx="5745412" cy="192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6183" y="1484125"/>
            <a:ext cx="6208030" cy="137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108"/>
          <p:cNvSpPr/>
          <p:nvPr/>
        </p:nvSpPr>
        <p:spPr>
          <a:xfrm>
            <a:off x="1616175" y="1883175"/>
            <a:ext cx="49047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4" name="Google Shape;1124;p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969553"/>
            <a:ext cx="9144002" cy="32043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Subsystem</a:t>
            </a:r>
            <a:endParaRPr/>
          </a:p>
        </p:txBody>
      </p:sp>
      <p:sp>
        <p:nvSpPr>
          <p:cNvPr id="1131" name="Google Shape;1131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2" name="Google Shape;113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75" y="2166812"/>
            <a:ext cx="3572016" cy="14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679" y="1268837"/>
            <a:ext cx="4647747" cy="1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0065" y="2949642"/>
            <a:ext cx="4742972" cy="1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Facade</a:t>
            </a:r>
            <a:endParaRPr/>
          </a:p>
        </p:txBody>
      </p:sp>
      <p:sp>
        <p:nvSpPr>
          <p:cNvPr id="1141" name="Google Shape;1141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2" name="Google Shape;114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00" y="940551"/>
            <a:ext cx="7521200" cy="25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75" y="3578350"/>
            <a:ext cx="3572016" cy="14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1800" y="3501175"/>
            <a:ext cx="4490502" cy="15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Google Shape;11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10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111"/>
          <p:cNvSpPr/>
          <p:nvPr/>
        </p:nvSpPr>
        <p:spPr>
          <a:xfrm>
            <a:off x="2647200" y="2571749"/>
            <a:ext cx="912000" cy="4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11"/>
          <p:cNvSpPr/>
          <p:nvPr/>
        </p:nvSpPr>
        <p:spPr>
          <a:xfrm>
            <a:off x="4184775" y="1017724"/>
            <a:ext cx="912000" cy="4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11"/>
          <p:cNvSpPr/>
          <p:nvPr/>
        </p:nvSpPr>
        <p:spPr>
          <a:xfrm>
            <a:off x="4228625" y="2571749"/>
            <a:ext cx="912000" cy="4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11"/>
          <p:cNvSpPr/>
          <p:nvPr/>
        </p:nvSpPr>
        <p:spPr>
          <a:xfrm>
            <a:off x="4228625" y="3058349"/>
            <a:ext cx="912000" cy="4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11"/>
          <p:cNvSpPr/>
          <p:nvPr/>
        </p:nvSpPr>
        <p:spPr>
          <a:xfrm>
            <a:off x="4228625" y="3594025"/>
            <a:ext cx="912000" cy="41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11"/>
          <p:cNvSpPr txBox="1"/>
          <p:nvPr/>
        </p:nvSpPr>
        <p:spPr>
          <a:xfrm>
            <a:off x="2349400" y="1152475"/>
            <a:ext cx="20967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Base Class Subsystem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59" name="Google Shape;1159;p111"/>
          <p:cNvSpPr/>
          <p:nvPr/>
        </p:nvSpPr>
        <p:spPr>
          <a:xfrm>
            <a:off x="5393875" y="1878875"/>
            <a:ext cx="912000" cy="572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11"/>
          <p:cNvSpPr/>
          <p:nvPr/>
        </p:nvSpPr>
        <p:spPr>
          <a:xfrm>
            <a:off x="6861400" y="731350"/>
            <a:ext cx="820500" cy="486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11"/>
          <p:cNvSpPr/>
          <p:nvPr/>
        </p:nvSpPr>
        <p:spPr>
          <a:xfrm>
            <a:off x="8290225" y="3058350"/>
            <a:ext cx="820500" cy="486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11"/>
          <p:cNvSpPr/>
          <p:nvPr/>
        </p:nvSpPr>
        <p:spPr>
          <a:xfrm>
            <a:off x="6861400" y="3559225"/>
            <a:ext cx="976800" cy="486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11"/>
          <p:cNvSpPr/>
          <p:nvPr/>
        </p:nvSpPr>
        <p:spPr>
          <a:xfrm>
            <a:off x="4230525" y="4102925"/>
            <a:ext cx="820500" cy="486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11"/>
          <p:cNvSpPr txBox="1"/>
          <p:nvPr/>
        </p:nvSpPr>
        <p:spPr>
          <a:xfrm>
            <a:off x="6521225" y="4272975"/>
            <a:ext cx="1959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FF"/>
                </a:solidFill>
              </a:rPr>
              <a:t>SQLite Subsystem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65" name="Google Shape;1165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